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75" r:id="rId3"/>
    <p:sldId id="276" r:id="rId4"/>
    <p:sldId id="356" r:id="rId5"/>
    <p:sldId id="357" r:id="rId6"/>
    <p:sldId id="463" r:id="rId7"/>
    <p:sldId id="464" r:id="rId8"/>
    <p:sldId id="457" r:id="rId9"/>
    <p:sldId id="458" r:id="rId10"/>
    <p:sldId id="459" r:id="rId11"/>
    <p:sldId id="460" r:id="rId12"/>
    <p:sldId id="461" r:id="rId13"/>
    <p:sldId id="462" r:id="rId14"/>
    <p:sldId id="331" r:id="rId15"/>
    <p:sldId id="332" r:id="rId16"/>
    <p:sldId id="333" r:id="rId17"/>
    <p:sldId id="335" r:id="rId18"/>
    <p:sldId id="337" r:id="rId19"/>
    <p:sldId id="344" r:id="rId20"/>
    <p:sldId id="376" r:id="rId21"/>
    <p:sldId id="386" r:id="rId22"/>
    <p:sldId id="345" r:id="rId23"/>
    <p:sldId id="377" r:id="rId24"/>
    <p:sldId id="379" r:id="rId25"/>
    <p:sldId id="395" r:id="rId26"/>
    <p:sldId id="380" r:id="rId27"/>
    <p:sldId id="402" r:id="rId28"/>
    <p:sldId id="396" r:id="rId29"/>
    <p:sldId id="397" r:id="rId30"/>
    <p:sldId id="387" r:id="rId31"/>
    <p:sldId id="398" r:id="rId32"/>
    <p:sldId id="399" r:id="rId33"/>
    <p:sldId id="400" r:id="rId34"/>
    <p:sldId id="401" r:id="rId35"/>
    <p:sldId id="403" r:id="rId36"/>
    <p:sldId id="455" r:id="rId37"/>
    <p:sldId id="405" r:id="rId38"/>
    <p:sldId id="422" r:id="rId40"/>
    <p:sldId id="423" r:id="rId41"/>
    <p:sldId id="424" r:id="rId42"/>
    <p:sldId id="425" r:id="rId43"/>
    <p:sldId id="381" r:id="rId44"/>
    <p:sldId id="378" r:id="rId45"/>
    <p:sldId id="382" r:id="rId46"/>
    <p:sldId id="406" r:id="rId47"/>
    <p:sldId id="456" r:id="rId48"/>
    <p:sldId id="383" r:id="rId49"/>
    <p:sldId id="385" r:id="rId50"/>
    <p:sldId id="389" r:id="rId51"/>
    <p:sldId id="390" r:id="rId52"/>
    <p:sldId id="391" r:id="rId53"/>
    <p:sldId id="392" r:id="rId54"/>
    <p:sldId id="384" r:id="rId55"/>
    <p:sldId id="393" r:id="rId56"/>
    <p:sldId id="439" r:id="rId57"/>
    <p:sldId id="440" r:id="rId58"/>
    <p:sldId id="441" r:id="rId59"/>
    <p:sldId id="449" r:id="rId60"/>
    <p:sldId id="442" r:id="rId61"/>
    <p:sldId id="443" r:id="rId62"/>
    <p:sldId id="445" r:id="rId63"/>
    <p:sldId id="446" r:id="rId64"/>
    <p:sldId id="447" r:id="rId65"/>
    <p:sldId id="448" r:id="rId66"/>
    <p:sldId id="394" r:id="rId67"/>
    <p:sldId id="539" r:id="rId68"/>
    <p:sldId id="426" r:id="rId69"/>
    <p:sldId id="427" r:id="rId70"/>
    <p:sldId id="428" r:id="rId71"/>
    <p:sldId id="429" r:id="rId72"/>
    <p:sldId id="430" r:id="rId73"/>
    <p:sldId id="431" r:id="rId74"/>
    <p:sldId id="451" r:id="rId75"/>
    <p:sldId id="432" r:id="rId76"/>
    <p:sldId id="453" r:id="rId77"/>
    <p:sldId id="435" r:id="rId78"/>
    <p:sldId id="452" r:id="rId79"/>
    <p:sldId id="436" r:id="rId80"/>
    <p:sldId id="359" r:id="rId81"/>
    <p:sldId id="540" r:id="rId82"/>
    <p:sldId id="541" r:id="rId83"/>
    <p:sldId id="542" r:id="rId84"/>
    <p:sldId id="543" r:id="rId85"/>
    <p:sldId id="544" r:id="rId86"/>
    <p:sldId id="545" r:id="rId87"/>
    <p:sldId id="546" r:id="rId88"/>
    <p:sldId id="547" r:id="rId89"/>
    <p:sldId id="548" r:id="rId90"/>
    <p:sldId id="549" r:id="rId91"/>
    <p:sldId id="550" r:id="rId92"/>
    <p:sldId id="551" r:id="rId93"/>
    <p:sldId id="552" r:id="rId94"/>
    <p:sldId id="553" r:id="rId95"/>
    <p:sldId id="450" r:id="rId96"/>
    <p:sldId id="554" r:id="rId97"/>
    <p:sldId id="555" r:id="rId98"/>
    <p:sldId id="556" r:id="rId99"/>
    <p:sldId id="557" r:id="rId100"/>
    <p:sldId id="558" r:id="rId101"/>
    <p:sldId id="559" r:id="rId102"/>
    <p:sldId id="493" r:id="rId103"/>
    <p:sldId id="600" r:id="rId104"/>
    <p:sldId id="601" r:id="rId105"/>
    <p:sldId id="602" r:id="rId106"/>
    <p:sldId id="521" r:id="rId107"/>
    <p:sldId id="522" r:id="rId108"/>
    <p:sldId id="523" r:id="rId109"/>
    <p:sldId id="524" r:id="rId110"/>
    <p:sldId id="525" r:id="rId111"/>
    <p:sldId id="526" r:id="rId112"/>
    <p:sldId id="527" r:id="rId113"/>
    <p:sldId id="603" r:id="rId114"/>
    <p:sldId id="604" r:id="rId115"/>
    <p:sldId id="465" r:id="rId116"/>
    <p:sldId id="466" r:id="rId117"/>
    <p:sldId id="467" r:id="rId118"/>
    <p:sldId id="605" r:id="rId119"/>
    <p:sldId id="606" r:id="rId120"/>
    <p:sldId id="607" r:id="rId121"/>
    <p:sldId id="608" r:id="rId122"/>
    <p:sldId id="609" r:id="rId123"/>
    <p:sldId id="610" r:id="rId124"/>
    <p:sldId id="611" r:id="rId125"/>
    <p:sldId id="612" r:id="rId126"/>
    <p:sldId id="454" r:id="rId127"/>
    <p:sldId id="613" r:id="rId128"/>
    <p:sldId id="614" r:id="rId129"/>
    <p:sldId id="615" r:id="rId130"/>
    <p:sldId id="616" r:id="rId131"/>
    <p:sldId id="404" r:id="rId132"/>
    <p:sldId id="617" r:id="rId133"/>
    <p:sldId id="407" r:id="rId134"/>
    <p:sldId id="618" r:id="rId135"/>
    <p:sldId id="619" r:id="rId136"/>
    <p:sldId id="620" r:id="rId137"/>
    <p:sldId id="621" r:id="rId138"/>
    <p:sldId id="622" r:id="rId139"/>
    <p:sldId id="623" r:id="rId140"/>
    <p:sldId id="624" r:id="rId141"/>
    <p:sldId id="412" r:id="rId142"/>
    <p:sldId id="625" r:id="rId143"/>
    <p:sldId id="626" r:id="rId144"/>
    <p:sldId id="627" r:id="rId145"/>
    <p:sldId id="628" r:id="rId146"/>
    <p:sldId id="629" r:id="rId147"/>
    <p:sldId id="630" r:id="rId148"/>
    <p:sldId id="413" r:id="rId149"/>
    <p:sldId id="414" r:id="rId150"/>
    <p:sldId id="631" r:id="rId151"/>
    <p:sldId id="415" r:id="rId152"/>
    <p:sldId id="468" r:id="rId153"/>
    <p:sldId id="469" r:id="rId154"/>
    <p:sldId id="470" r:id="rId155"/>
    <p:sldId id="416" r:id="rId156"/>
    <p:sldId id="418" r:id="rId157"/>
    <p:sldId id="477" r:id="rId158"/>
    <p:sldId id="632" r:id="rId159"/>
    <p:sldId id="478" r:id="rId160"/>
    <p:sldId id="471" r:id="rId161"/>
    <p:sldId id="472" r:id="rId162"/>
    <p:sldId id="479" r:id="rId163"/>
    <p:sldId id="480" r:id="rId164"/>
    <p:sldId id="419" r:id="rId165"/>
    <p:sldId id="481" r:id="rId166"/>
    <p:sldId id="483" r:id="rId167"/>
    <p:sldId id="484" r:id="rId168"/>
    <p:sldId id="482" r:id="rId169"/>
    <p:sldId id="421" r:id="rId170"/>
    <p:sldId id="475" r:id="rId171"/>
    <p:sldId id="476" r:id="rId172"/>
    <p:sldId id="633" r:id="rId173"/>
    <p:sldId id="634" r:id="rId174"/>
    <p:sldId id="635" r:id="rId175"/>
    <p:sldId id="474" r:id="rId176"/>
    <p:sldId id="486" r:id="rId177"/>
    <p:sldId id="487" r:id="rId178"/>
    <p:sldId id="488" r:id="rId179"/>
    <p:sldId id="257" r:id="rId180"/>
    <p:sldId id="258" r:id="rId181"/>
    <p:sldId id="290" r:id="rId182"/>
    <p:sldId id="308" r:id="rId183"/>
    <p:sldId id="309" r:id="rId184"/>
    <p:sldId id="310" r:id="rId185"/>
    <p:sldId id="311" r:id="rId186"/>
    <p:sldId id="259" r:id="rId187"/>
    <p:sldId id="260" r:id="rId188"/>
    <p:sldId id="288" r:id="rId189"/>
    <p:sldId id="261" r:id="rId190"/>
    <p:sldId id="262" r:id="rId191"/>
    <p:sldId id="264" r:id="rId192"/>
    <p:sldId id="265" r:id="rId193"/>
    <p:sldId id="268" r:id="rId194"/>
    <p:sldId id="266" r:id="rId195"/>
    <p:sldId id="267" r:id="rId196"/>
    <p:sldId id="269" r:id="rId197"/>
    <p:sldId id="270" r:id="rId198"/>
    <p:sldId id="289" r:id="rId199"/>
    <p:sldId id="271" r:id="rId200"/>
    <p:sldId id="272" r:id="rId201"/>
    <p:sldId id="274" r:id="rId202"/>
    <p:sldId id="636" r:id="rId203"/>
    <p:sldId id="312" r:id="rId204"/>
    <p:sldId id="313" r:id="rId205"/>
    <p:sldId id="297" r:id="rId206"/>
    <p:sldId id="298" r:id="rId207"/>
    <p:sldId id="277" r:id="rId208"/>
    <p:sldId id="278" r:id="rId209"/>
    <p:sldId id="279" r:id="rId210"/>
    <p:sldId id="293" r:id="rId211"/>
    <p:sldId id="294" r:id="rId212"/>
    <p:sldId id="295" r:id="rId213"/>
    <p:sldId id="287" r:id="rId214"/>
    <p:sldId id="314" r:id="rId215"/>
    <p:sldId id="315" r:id="rId216"/>
    <p:sldId id="349" r:id="rId217"/>
    <p:sldId id="350" r:id="rId218"/>
    <p:sldId id="299" r:id="rId219"/>
    <p:sldId id="302" r:id="rId220"/>
    <p:sldId id="303" r:id="rId221"/>
    <p:sldId id="304" r:id="rId222"/>
    <p:sldId id="305" r:id="rId223"/>
    <p:sldId id="306" r:id="rId224"/>
    <p:sldId id="307" r:id="rId225"/>
  </p:sldIdLst>
  <p:sldSz cx="9144000" cy="6858000" type="screen4x3"/>
  <p:notesSz cx="7099300" cy="10234295"/>
  <p:custDataLst>
    <p:tags r:id="rId22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anose="0201060903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996633"/>
    <a:srgbClr val="FFCC99"/>
    <a:srgbClr val="FFFF00"/>
    <a:srgbClr val="0000FF"/>
    <a:srgbClr val="CC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5026" autoAdjust="0"/>
  </p:normalViewPr>
  <p:slideViewPr>
    <p:cSldViewPr showGuides="1">
      <p:cViewPr varScale="1">
        <p:scale>
          <a:sx n="82" d="100"/>
          <a:sy n="82" d="100"/>
        </p:scale>
        <p:origin x="1536" y="72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9" Type="http://schemas.openxmlformats.org/officeDocument/2006/relationships/tags" Target="tags/tag2.xml"/><Relationship Id="rId228" Type="http://schemas.openxmlformats.org/officeDocument/2006/relationships/tableStyles" Target="tableStyles.xml"/><Relationship Id="rId227" Type="http://schemas.openxmlformats.org/officeDocument/2006/relationships/viewProps" Target="viewProps.xml"/><Relationship Id="rId226" Type="http://schemas.openxmlformats.org/officeDocument/2006/relationships/presProps" Target="presProps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20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9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7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png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0.wmf"/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24575,'4527'0'0,"-4514"1"0,1 0 0,-1 1 0,0 1 0,1 1 0,-1 0 0,16 7 0,-14-5 0,-1-1 0,1-1 0,0 0 0,27 4 0,76 5 0,-62-6 0,62 1 0,-89-9 0,1 2 0,-1 1 0,52 10 0,-58-7-341,1-2 0,0-1-1,25 0 1,-26-2-6485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24575,'2473'0'-4608,"-2154"14"6835,14 0 154,36-15-2381,-355 0 0,-1-1 0,1 0 0,-1-1 0,0 0 0,0-1 0,17-8 0,-16 7 0,0-1 0,1 2 0,0 0 0,27-3 0,65-6 0,-60 6 0,53 0 0,360 8-1365,-437-1-5461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12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24575,'4181'0'-1365,"-4158"0"-5461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12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24575,'15'0'0,"0"-1"0,0-1 0,-1 0 0,1 0 0,-1-2 0,0 0 0,18-7 0,-9 3 0,0 2 0,0 0 0,1 2 0,46-3 0,101 8 0,-77 2 0,2495 0 0,-1325-5 0,3355 2 0,-4576 2 0,62 10 0,-21 0 0,166 15 0,-11 4 0,-163-11 0,-49-13 0,42 8 0,80 8 0,-58-7 0,138 5 0,-105-9 0,-14 0 0,-77-8 0,0 0 0,56 16 0,-59-12 0,0-1 0,1-1 0,51 2 0,41-11 0,95 4 0,-200 2 0,-1 0 0,0 1 0,28 11 0,-25-8 0,-1-1 0,28 5 0,13-6 0,-1-2 0,62-6 0,-14 1 0,422 2-1365,-507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12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24575,'6217'0'-1365,"-6193"0"-5461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12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24575,'2734'0'-5778,"-1530"0"11556,-1171-2-5778,55-9 0,-53 5 0,43-2 0,611 7 0,-334 3 0,11602-2-1365,-11935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2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2966 0 24575,'-1731'0'-3341,"1315"21"3135,402-19 531,0 1 0,1 0 0,-1 0 0,1 2 0,0 0 0,0 0 0,-23 14 1,15-6-90,2 2 1,-1 0 0,-27 29-1,-88 107-236,74-65 0,39-54 0,-28 34 0,-4 3 0,-88 147 0,109-161 0,26-43 0,2 1 0,0-1 0,0 1 0,1 0 0,1 1 0,0-1 0,-1 20 0,0-10 0,-9 34 0,4-24 0,2 1 0,1 0 0,-4 58 0,10 106 0,2-84 0,-2-105 0,1-1 0,0 1 0,0-1 0,0 1 0,1-1 0,0 0 0,1 1 0,0-1 0,5 10 0,1-4 0,0 1 0,1-1 0,19 21 0,18 15 0,-23-26 0,39 52 0,-45-53 0,2-1 0,1-1 0,0-1 0,2-1 0,39 27 0,-9-7 0,-36-26 0,15 11 0,-2 1 0,34 36 0,-55-52 0,0-1 0,0 0 0,1-1 0,0 0 0,19 10 0,60 25 0,-47-25 0,252 104 0,-120-53 0,-54-19 0,-82-37 0,42 9 0,-4-2 0,-50-13 0,0-2 0,0 0 0,0-2 0,43-1 0,-42-2 0,0 1 0,0 2 0,0 1 0,33 8 0,0 6 0,-19-4 0,0-2 0,1-2 0,76 7 0,325-15 0,-200-3 0,-176 3 0,-29 1 0,-1-2 0,1-2 0,-1-1 0,55-11 0,200-76 0,-265 82 0,0 1 0,0 1 0,0 1 0,42-1 0,114 8 0,-70 1 0,345-3 0,-453 0 0,0 0 0,1 0 0,-1 0 0,0-1 0,0 0 0,0 0 0,0 0 0,0-1 0,0 1 0,0-1 0,0 0 0,4-4 0,-5 3 0,0 0 0,-1 0 0,0-1 0,1 0 0,-1 0 0,-1 0 0,1 0 0,0 0 0,-1-1 0,0 1 0,0 0 0,2-10 0,2-7 0,-1 0 0,-2-1 0,0 1 0,0-35 0,-1 24 0,6-38 0,-3 32 0,1-59 0,-5 57 0,8-47 0,-5 65 0,14-35 0,-12 39 0,-1 0 0,0 0 0,3-21 0,-3-48 0,-6-98 0,-1 60 0,3 10 0,-3-131 0,0 234 0,0 1 0,-1-1 0,-1 1 0,1 0 0,-2 0 0,0 0 0,0 0 0,-1 1 0,0 0 0,0 0 0,-16-16 0,-9-9 0,-55-47 0,60 60 0,-2 2 0,-31-18 0,28 19 0,-39-31 0,55 39 0,-1 1 0,0 1 0,0 0 0,-1 2 0,0-1 0,-35-8 0,-35-16 0,-3-1 0,-11-6 0,50 14 0,-1 2 0,-1 2 0,-2 3 0,-72-15 0,55 17 0,0-4 0,-110-44 0,126 45 0,-2 4 0,-94-14 0,55 12 0,8 5 0,56 9 0,-40-9 0,52 8-1365,1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27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2492 102 24575,'-318'-14'0,"24"0"0,169 12-8,-336 10-100,394 1 4,1 2-1,0 3 0,1 3 0,1 3 0,-85 38 0,63-18 118,2 4-1,2 4 1,-93 72 0,150-100 38,1 2 1,1 0-1,1 1 1,2 2-1,-21 29 1,-76 141 333,94-150-385,1 1 0,-19 62 0,33-81 0,1 1 0,1 0 0,2 1 0,0 0 0,2 43 0,6 459 0,-5-521 0,1-1 0,0 0 0,1 1 0,0-1 0,1 0 0,-1 0 0,2 0 0,-1 0 0,1 0 0,1 0 0,0-1 0,0 1 0,0-1 0,1 0 0,0 0 0,1-1 0,0 0 0,0 0 0,12 11 0,25 17 0,2-2 0,1-1 0,2-3 0,0-2 0,2-2 0,87 31 0,-38-19 0,293 92 0,44-37 0,-273-63 0,95 15 0,-209-35 0,-2 3 0,79 29 0,-70-21 0,67 15 0,-66-27 0,0-2 0,1-3 0,84-6 0,-34 0 0,57 4 0,133-3 0,-252-3 0,0-3 0,0-1 0,-1-3 0,48-18 0,13-4 0,62-4 0,-112 27 0,0-1 0,-1-4 0,57-23 0,232-130 0,-143 72 0,-169 78 0,0-1 0,48-40 0,-67 49 0,-1 0 0,0-1 0,-1-1 0,0 0 0,-1 0 0,0-1 0,-1-1 0,9-19 0,-13 23 0,-2-1 0,1 1 0,-2-1 0,0 0 0,0 0 0,0-15 0,-5-76 0,0 39 0,4-108 0,-3-92 0,0 249 0,-1 0 0,0 0 0,0 0 0,-2 0 0,0 0 0,-1 1 0,0 0 0,-1 0 0,0 1 0,-1 0 0,-1 0 0,0 1 0,-18-19 0,-12-9 0,-2 3 0,-63-46 0,-325-220 0,141 147 0,127 73 0,131 67 0,0 0 0,-1 2 0,-54-17 0,56 23 0,0-2 0,-28-15 0,0 1 0,-44-13 0,-125-29 0,160 52 0,0 2 0,-1 4 0,-73-1 0,108 7-455,0-1 0,-31-7 0,39 6-6371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28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24575,'0'-1'0,"0"0"0,1 0 0,-1 0 0,0 0 0,1 0 0,-1 1 0,1-1 0,-1 0 0,1 0 0,-1 0 0,1 0 0,0 1 0,-1-1 0,1 0 0,0 1 0,0-1 0,-1 1 0,1-1 0,0 1 0,0-1 0,0 1 0,0-1 0,0 1 0,0 0 0,0-1 0,0 1 0,1 0 0,32-5 0,-30 4 0,361-4 0,-203 8 0,5983-3-1365,-6122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29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1721 24575,'0'0'0,"0"0"0,0 0 0,0 0 0,0-1 0,0 1 0,0 0 0,1 0 0,-1 0 0,0 0 0,0-1 0,0 1 0,0 0 0,0 0 0,0 0 0,1 0 0,-1 0 0,0-1 0,0 1 0,0 0 0,0 0 0,1 0 0,-1 0 0,0 0 0,0 0 0,0 0 0,1 0 0,-1 0 0,0 0 0,0 0 0,0 0 0,1 0 0,-1 0 0,0 0 0,0 0 0,0 0 0,1 0 0,-1 0 0,0 0 0,0 0 0,0 0 0,0 0 0,1 0 0,-1 0 0,0 1 0,0-1 0,0 0 0,0 0 0,1 0 0,-1 0 0,0 0 0,0 0 0,0 1 0,0-1 0,0 0 0,0 0 0,0 0 0,1 0 0,-1 1 0,0-1 0,0 0 0,0 0 0,0 0 0,0 1 0,0-1 0,0 0 0,0 0 0,0 0 0,0 1 0,0-1 0,12-14 0,-8 7 0,0-2 0,-1 1 0,0 0 0,0-1 0,0 1 0,1-16 0,4-60 0,-3 32 0,81-584 0,-79 588 0,33-171 0,-32 178 0,-3 1 0,0-1 0,-3 0 0,-4-51 0,5-63 0,0 138 0,2-1 0,0 2 0,0-1 0,2 1 0,0 0 0,1 0 0,12-19 0,-10 18 0,-10 16 0,1 0 0,-1 0 0,1 0 0,0 0 0,-1 0 0,1 0 0,0 0 0,-1 0 0,1 0 0,0 0 0,0 0 0,0 0 0,0 1 0,0-1 0,0 0 0,0 1 0,0-1 0,0 1 0,0-1 0,0 1 0,0-1 0,0 1 0,0 0 0,1-1 0,-1 1 0,0 0 0,0 0 0,0 0 0,1 0 0,-1 0 0,0 0 0,0 0 0,0 1 0,1-1 0,-1 0 0,0 1 0,0-1 0,0 1 0,0-1 0,0 1 0,0-1 0,0 1 0,0 0 0,0 0 0,0-1 0,0 1 0,0 0 0,-1 0 0,2 2 0,5 4 0,-1 0 0,-1 0 0,1 1 0,-1 0 0,4 10 0,12 27 0,-2 1 0,25 91 0,7 103 0,-33-141 0,52 163 0,-58-226 0,-2 0 0,-2 1 0,-1 0 0,3 62 0,0 2 0,3 63 0,-14 232 0,1-391 0,0 0 0,0 0 0,-1 0 0,0 0 0,0 0 0,0 0 0,-1 0 0,0 0 0,0 0 0,0 0 0,0-1 0,-1 1 0,1-1 0,-1 0 0,0 0 0,-6 6 0,4-5 0,0-1 0,-1 0 0,1 0 0,-1-1 0,0 1 0,0-1 0,0 0 0,-1-1 0,1 0 0,-1 0 0,1 0 0,-9 1 0,-15 1 0,-1-1 0,1-1 0,0-1 0,-36-4 0,53 1 0,-1 0 0,1 0 0,0-1 0,1-1 0,-1 0 0,0-1 0,1 0 0,0-1 0,0 0 0,1-1 0,-21-16 0,-179-173 0,191 177 0,2-1 0,0-1 0,-19-29 0,25 34 0,-24-31 0,-34-51 0,58 75 0,-18-47 0,15 33 0,9 19 0,0 0 0,2-1 0,0 0 0,1 0 0,1-1 0,0 1 0,2 0 0,0-1 0,4-21 0,-4 36 0,2 0 0,-1 0 0,0 0 0,1 1 0,0-1 0,0 0 0,0 1 0,1 0 0,-1 0 0,1-1 0,0 1 0,1 1 0,-1-1 0,0 0 0,1 1 0,0 0 0,0 0 0,0 0 0,0 0 0,9-3 0,8-4 0,1 0 0,1 2 0,27-7 0,-13 5 0,541-153 0,-475 136 0,-22 3 0,58-13 0,-105 33 0,0 1 0,67 4 0,-39 1 0,-57-3 0,0 1 0,0 1 0,0-1 0,0 1 0,0-1 0,0 2 0,0-1 0,-1 0 0,1 1 0,0 0 0,-1 0 0,1 0 0,-1 1 0,8 5 0,-9-4 0,0-1 0,0 1 0,0 0 0,-1 0 0,1 0 0,-1 0 0,0 0 0,0 1 0,-1-1 0,1 0 0,-1 1 0,0 0 0,0-1 0,-1 1 0,1 0 0,-1 5 0,1 10 0,0 0 0,-1 0 0,-2 0 0,0 0 0,-1 0 0,0 0 0,-2-1 0,-1 1 0,0-1 0,-1-1 0,-13 25 0,-2-8 0,-2-1 0,-1-2 0,-2 0 0,0-2 0,-42 35 0,-7 9 0,-33 47 0,72-80 0,32-34 0,0-1 0,0 0 0,-1 1 0,0-2 0,0 1 0,0-1 0,-1 0 0,1 0 0,-1-1 0,-1 0 0,1 0 0,-12 4 0,-170 66 0,150-57 0,14-8 0,1-1 0,-1-2 0,-27 4 0,26-5 0,-1 1 0,-42 15 0,2 1 0,51-17 0,1-1 0,-1 2 0,1 0 0,1 1 0,-1 0 0,-19 14 0,17-7 0,14-11 0,10-9 0,23-25-1365,-14 13-5461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29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31T12:05: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1,'3967'0,"-3921"4,-29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2:13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2:13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5197 24575,'3'-35'0,"1"0"0,1 0 0,18-59 0,-6 25 0,189-735-334,24 5-197,-100 355 411,244-1049-99,-186 720 1423,-4 200-1204,-183 570 0,0 0 0,1 0 0,-1 0 0,0 0 0,1 0 0,0 0 0,-1 0 0,1 0 0,0 1 0,1-1 0,-1 1 0,4-3 0,-6 4 0,1 1 0,0-1 0,0 1 0,-1 0 0,1-1 0,0 1 0,0 0 0,0 0 0,0 0 0,-1 0 0,1 0 0,0 0 0,0 0 0,0 0 0,0 0 0,0 0 0,-1 0 0,1 0 0,1 1 0,0 0 0,0 0 0,0 0 0,0 0 0,-1 0 0,1 0 0,0 1 0,-1-1 0,1 1 0,-1-1 0,0 1 0,2 2 0,7 11 0,-1 0 0,0 0 0,-2 1 0,12 31 0,16 78 0,-22-75 0,265 1020 0,-35 14 0,-66-337 0,-69-246 0,2 28 0,2 16 0,-96-478 0,-11-47 0,0 1 0,3 33 0,-8-54 0,0 0 0,0-1 0,-1 1 0,1 0 0,0 0 0,0 0 0,0-1 0,-1 1 0,1 0 0,0 0 0,0 0 0,-1 0 0,1 0 0,0 0 0,0 0 0,-1-1 0,1 1 0,0 0 0,0 0 0,-1 0 0,1 0 0,0 0 0,0 0 0,-1 0 0,1 0 0,0 0 0,0 0 0,-1 1 0,1-1 0,0 0 0,0 0 0,-1 0 0,1 0 0,0 0 0,0 0 0,-1 0 0,1 1 0,0-1 0,0 0 0,0 0 0,-1 0 0,1 1 0,0-1 0,0 0 0,0 0 0,0 0 0,0 1 0,-1-1 0,1 0 0,0 0 0,0 1 0,0-1 0,0 0 0,0 0 0,0 1 0,0-1 0,0 0 0,0 1 0,0-1 0,0 0 0,0 0 0,0 1 0,-25-29 0,13 13 0,-714-769-1196,409 449 1235,170 183-51,-156-179 948,244 260-819,-120-112-1,78 90-116,-62-53 0,18 16 0,-30-24 0,93 79 0,71 65 0,0 0 0,2-1 0,-1 0 0,1 0 0,-12-21 0,21 31 0,-1 0 0,1 1 0,-1-1 0,1 0 0,-1 1 0,1-1 0,0 0 0,0 1 0,-1-1 0,1 0 0,0 0 0,0 0 0,0 1 0,0-1 0,0 0 0,0 0 0,0 1 0,0-1 0,0 0 0,0 0 0,0 0 0,0 1 0,1-1 0,-1 0 0,0 0 0,1 1 0,-1-1 0,0 0 0,1 1 0,-1-1 0,1 0 0,-1 1 0,1-1 0,-1 1 0,1-1 0,-1 1 0,1-1 0,0 1 0,-1-1 0,1 1 0,1-1 0,3-1 0,0 0 0,0 1 0,0 0 0,0-1 0,9 1 0,39-5 0,106 5 0,59 19 0,-163-13 0,1459 136 0,-913-122 0,-581-20 0,31 1 0,-37 2 0,-21 3 0,-66 28 0,1 2 0,-112 77 0,171-104 0,-177 123 0,-106 63 0,-60-9 0,-203 115 0,501-265 0,-116 74 0,134-81 0,1 2 0,-42 42 0,-28 25 0,66-61 0,-66 72 0,-67 76 0,112-119 0,55-54-341,0-1 0,1 2-1,-12 19 1,13-17-6485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24575,'-3'1'0,"1"-1"0,0 1 0,-1 0 0,1 0 0,0 0 0,-1 0 0,1 0 0,0 0 0,0 1 0,0-1 0,0 1 0,0-1 0,0 1 0,0 0 0,1 0 0,-1 0 0,1 0 0,-3 4 0,-20 41 0,19-32 0,1 1 0,0 0 0,1 1 0,1-1 0,0 24 0,8 83 0,-3-104 0,1 0 0,1 0 0,9 25 0,-7-27 0,-2 1 0,0 0 0,-1 0 0,2 21 0,-5-29-195,0 0 0,0 0 0,1 0 0,0-1 0,1 1 0,4 10 0,4 2-6631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24575,'1'-2'0,"-1"0"0,0-1 0,1 1 0,0 0 0,-1 0 0,1 0 0,0 0 0,0 0 0,0 0 0,0 0 0,1 0 0,-1 0 0,0 0 0,1 1 0,-1-1 0,1 0 0,0 1 0,-1-1 0,1 1 0,0 0 0,0 0 0,0 0 0,0 0 0,0 0 0,0 0 0,0 0 0,0 1 0,1-1 0,-1 1 0,4-1 0,10-2 0,0 1 0,0 1 0,20 0 0,-22 1 0,748-1 0,-344 3 0,-308-3 0,121 3 0,-227-1 0,0 0 0,-1-1 0,1 1 0,0 1 0,-1-1 0,0 1 0,1-1 0,-1 1 0,0 0 0,0 0 0,0 0 0,0 1 0,0-1 0,0 1 0,-1-1 0,1 1 0,-1 0 0,0 0 0,0 0 0,0 0 0,0 1 0,0-1 0,-1 0 0,0 1 0,1-1 0,-1 1 0,0-1 0,0 7 0,3 11 0,-2-1 0,0 1 0,-3 39 0,1-47 0,0 17 0,-1 9 0,0-1 0,-3 0 0,-8 41 0,2-11-1365,9-46-5461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24575,'4882'0'0,"-4691"13"0,-31 0 0,-25-13 0,-78-2 0,0 2 0,0 4 0,89 15 0,-93-8 0,2-3 0,61 3 0,108-9 0,-178-2 0,-4 2 0,60 10 0,-59-6 0,49 1 0,96-10 0,-69 0 0,131 13 0,-118 13 0,-90-13 0,1-3 0,61 4 0,573-11 0,-297-2 0,2049 2-1365,-2406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24575,'1080'0'0,"-1043"-2"0,-1-2 0,0-1 0,51-14 0,-43 9 0,12 1 0,1 3 0,0 2 0,94 6 0,-80 1 0,120-12 0,-28-5 0,231 10 0,-205 6 0,1820-2 0,-1987-1 0,0-1 0,35-9 0,-31 6 0,37-3 0,379 5 0,-227 5 0,-157-3 0,-34-1 0,0 2 0,0 0 0,0 2 0,28 4 0,14 18 0,-48-17 0,35 10 0,-13-8 0,1-1 0,-1-2 0,51 0 0,-70-5 43,1 1 0,31 8-1,-30-6-788,42 4-1,-43-7-6079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71 24575,'-1'-1'0,"0"0"0,0 1 0,1-1 0,-1 1 0,0-1 0,0 0 0,1 1 0,-1-1 0,0 0 0,1 0 0,-1 0 0,1 1 0,-1-1 0,1 0 0,0 0 0,-1 0 0,1 0 0,0 0 0,-1 0 0,1 0 0,0 0 0,0 0 0,0 0 0,0 0 0,0 0 0,0 0 0,0 0 0,0 0 0,1 0 0,-1 0 0,0 0 0,0 1 0,1-1 0,-1 0 0,1 0 0,-1 0 0,1 0 0,-1 0 0,1 1 0,-1-1 0,1 0 0,0 0 0,0 1 0,-1-1 0,1 0 0,0 1 0,0-1 0,0 1 0,-1-1 0,1 1 0,0-1 0,0 1 0,0 0 0,0 0 0,0-1 0,0 1 0,1 0 0,8-3 0,0 0 0,0 1 0,0 1 0,13-1 0,374-1 0,-210 6 0,1448-3-2620,-853 0 5240,-773 0-2847,1-1-1,-1 0 1,0 0-1,1-1 1,9-4-1,-2 1-6598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24575,'350'-1'0,"379"3"0,-483 11 0,82 1 0,1882-15-1365,-2187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7:09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24575,'3'2'0,"0"0"0,0 0 0,1-1 0,-1 1 0,1-1 0,-1 0 0,1 0 0,-1 0 0,1 0 0,0-1 0,6 1 0,0 0 0,92 7 0,-1-5 0,167-15 0,-57 0 0,342 10 0,-36 1 0,-306-13 0,324-60 0,-433 61 0,1 5 0,162 9 0,-104 1 0,1220-2-1365,-1354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buFontTx/>
              <a:buNone/>
              <a:defRPr kumimoji="0"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buFontTx/>
              <a:buNone/>
              <a:defRPr kumimoji="0"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buFontTx/>
              <a:buNone/>
              <a:defRPr kumimoji="0"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3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300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lstStyle/>
          <a:p>
            <a:pPr lvl="0"/>
            <a:endParaRPr lang="zh-CN" altLang="en-US" dirty="0"/>
          </a:p>
        </p:txBody>
      </p:sp>
      <p:sp>
        <p:nvSpPr>
          <p:cNvPr id="430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/>
          <a:lstStyle/>
          <a:p>
            <a:pPr lvl="0" algn="r"/>
            <a:fld id="{9A0DB2DC-4C9A-4742-B13C-FB6460FD3503}" type="slidenum">
              <a:rPr lang="en-US" altLang="zh-CN" sz="13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2" name="文本占位符 2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lstStyle/>
          <a:p>
            <a:pPr lvl="0"/>
            <a:endParaRPr lang="zh-CN" altLang="en-US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9048" tIns="49524" rIns="99048" bIns="49524" anchor="b"/>
          <a:lstStyle/>
          <a:p>
            <a:pPr lvl="0" algn="r"/>
            <a:fld id="{9A0DB2DC-4C9A-4742-B13C-FB6460FD3503}" type="slidenum">
              <a:rPr lang="en-US" altLang="zh-CN" sz="13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mainbackb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7B2197-9567-4C58-BFC0-FAD7721B83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kumimoji="1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sz="36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sz="2800" b="1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8.xml"/><Relationship Id="rId2" Type="http://schemas.openxmlformats.org/officeDocument/2006/relationships/slide" Target="slide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emf"/><Relationship Id="rId1" Type="http://schemas.openxmlformats.org/officeDocument/2006/relationships/oleObject" Target="../embeddings/oleObject26.bin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emf"/><Relationship Id="rId1" Type="http://schemas.openxmlformats.org/officeDocument/2006/relationships/oleObject" Target="../embeddings/oleObject27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26.xml"/><Relationship Id="rId2" Type="http://schemas.openxmlformats.org/officeDocument/2006/relationships/slide" Target="slide119.xml"/><Relationship Id="rId1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hyperlink" Target="http://www.netac.com.cn/products/View.asp?CodeNo=00000018" TargetMode="External"/><Relationship Id="rId7" Type="http://schemas.openxmlformats.org/officeDocument/2006/relationships/image" Target="../media/image19.jpeg"/><Relationship Id="rId6" Type="http://schemas.openxmlformats.org/officeDocument/2006/relationships/hyperlink" Target="http://www.netac.com.cn/products/View.asp?CodeNo=00000017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://www.netac.com.cn/products/View.asp?CodeNo=00000016" TargetMode="External"/><Relationship Id="rId3" Type="http://schemas.openxmlformats.org/officeDocument/2006/relationships/image" Target="NULL" TargetMode="External"/><Relationship Id="rId2" Type="http://schemas.openxmlformats.org/officeDocument/2006/relationships/image" Target="../media/image17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1.png"/><Relationship Id="rId1" Type="http://schemas.openxmlformats.org/officeDocument/2006/relationships/hyperlink" Target="http://www.netac.com.cn/products/View.asp?CodeNo=00000019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emf"/><Relationship Id="rId1" Type="http://schemas.openxmlformats.org/officeDocument/2006/relationships/oleObject" Target="../embeddings/oleObject28.bin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hyperlink" Target="fetion/3-25.swf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oleObject" Target="../embeddings/oleObject29.bin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wmf"/><Relationship Id="rId2" Type="http://schemas.openxmlformats.org/officeDocument/2006/relationships/oleObject" Target="../embeddings/oleObject30.bin"/><Relationship Id="rId1" Type="http://schemas.openxmlformats.org/officeDocument/2006/relationships/image" Target="../media/image103.pn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1.vml"/><Relationship Id="rId4" Type="http://schemas.openxmlformats.org/officeDocument/2006/relationships/slideLayout" Target="../slideLayouts/slideLayout2.xml"/><Relationship Id="rId3" Type="http://schemas.openxmlformats.org/officeDocument/2006/relationships/hyperlink" Target="fetion/3-26.swf" TargetMode="External"/><Relationship Id="rId2" Type="http://schemas.openxmlformats.org/officeDocument/2006/relationships/image" Target="../media/image110.png"/><Relationship Id="rId1" Type="http://schemas.openxmlformats.org/officeDocument/2006/relationships/oleObject" Target="../embeddings/oleObject3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2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111.emf"/><Relationship Id="rId1" Type="http://schemas.openxmlformats.org/officeDocument/2006/relationships/oleObject" Target="../embeddings/oleObject32.bin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oleObject" Target="../embeddings/oleObject33.bin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4.vml"/><Relationship Id="rId8" Type="http://schemas.openxmlformats.org/officeDocument/2006/relationships/slideLayout" Target="../slideLayouts/slideLayout2.xml"/><Relationship Id="rId7" Type="http://schemas.openxmlformats.org/officeDocument/2006/relationships/hyperlink" Target="fetion/3-28.swf" TargetMode="External"/><Relationship Id="rId6" Type="http://schemas.openxmlformats.org/officeDocument/2006/relationships/image" Target="../media/image115.png"/><Relationship Id="rId5" Type="http://schemas.openxmlformats.org/officeDocument/2006/relationships/tags" Target="../tags/tag1.xml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34.bin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36.bin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hyperlink" Target="fetion/3-29.swf" TargetMode="Externa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13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49.xml"/><Relationship Id="rId2" Type="http://schemas.openxmlformats.org/officeDocument/2006/relationships/slide" Target="slide143.xml"/><Relationship Id="rId1" Type="http://schemas.openxmlformats.org/officeDocument/2006/relationships/slide" Target="slide14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emf"/><Relationship Id="rId1" Type="http://schemas.openxmlformats.org/officeDocument/2006/relationships/oleObject" Target="../embeddings/oleObject37.bin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1.emf"/><Relationship Id="rId2" Type="http://schemas.openxmlformats.org/officeDocument/2006/relationships/oleObject" Target="../embeddings/oleObject38.bin"/><Relationship Id="rId1" Type="http://schemas.openxmlformats.org/officeDocument/2006/relationships/hyperlink" Target="fetion/3-32.swf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8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122.wmf"/><Relationship Id="rId1" Type="http://schemas.openxmlformats.org/officeDocument/2006/relationships/oleObject" Target="../embeddings/oleObject3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9.v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6" Type="http://schemas.openxmlformats.org/officeDocument/2006/relationships/image" Target="../media/image126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25.e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41.bin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0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127.emf"/><Relationship Id="rId10" Type="http://schemas.openxmlformats.org/officeDocument/2006/relationships/vmlDrawing" Target="../drawings/vmlDrawing40.vml"/><Relationship Id="rId1" Type="http://schemas.openxmlformats.org/officeDocument/2006/relationships/oleObject" Target="../embeddings/oleObject44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03.pn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emf"/><Relationship Id="rId1" Type="http://schemas.openxmlformats.org/officeDocument/2006/relationships/oleObject" Target="../embeddings/oleObject48.bin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fetion/3-33.swf" TargetMode="External"/><Relationship Id="rId2" Type="http://schemas.openxmlformats.org/officeDocument/2006/relationships/image" Target="../media/image133.png"/><Relationship Id="rId1" Type="http://schemas.openxmlformats.org/officeDocument/2006/relationships/hyperlink" Target="fetion/&#22270;3.35%20%20%20&#20840;&#30456;&#36830;cache.swf" TargetMode="External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49.bin"/></Relationships>
</file>

<file path=ppt/slides/_rels/slide15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136.e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135.wmf"/><Relationship Id="rId1" Type="http://schemas.openxmlformats.org/officeDocument/2006/relationships/oleObject" Target="../embeddings/oleObject50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3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fetion/3-34.swf" TargetMode="External"/><Relationship Id="rId2" Type="http://schemas.openxmlformats.org/officeDocument/2006/relationships/image" Target="../media/image138.png"/><Relationship Id="rId1" Type="http://schemas.openxmlformats.org/officeDocument/2006/relationships/hyperlink" Target="fetion/&#22270;3.36%20%20&#30452;&#25509;&#26144;&#23556;cache.swf" TargetMode="External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139.wmf"/><Relationship Id="rId1" Type="http://schemas.openxmlformats.org/officeDocument/2006/relationships/oleObject" Target="../embeddings/oleObject52.bin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4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fetion/3-35.swf" TargetMode="External"/><Relationship Id="rId2" Type="http://schemas.openxmlformats.org/officeDocument/2006/relationships/image" Target="../media/image141.png"/><Relationship Id="rId1" Type="http://schemas.openxmlformats.org/officeDocument/2006/relationships/hyperlink" Target="fetion/&#22270;3.37%20%20&#32452;&#30456;&#36830;cache.swf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5.emf"/><Relationship Id="rId6" Type="http://schemas.openxmlformats.org/officeDocument/2006/relationships/oleObject" Target="../embeddings/oleObject55.bin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54.bin"/><Relationship Id="rId3" Type="http://schemas.openxmlformats.org/officeDocument/2006/relationships/image" Target="../media/image143.emf"/><Relationship Id="rId2" Type="http://schemas.openxmlformats.org/officeDocument/2006/relationships/oleObject" Target="../embeddings/oleObject53.bin"/><Relationship Id="rId1" Type="http://schemas.openxmlformats.org/officeDocument/2006/relationships/image" Target="../media/image10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emf"/><Relationship Id="rId1" Type="http://schemas.openxmlformats.org/officeDocument/2006/relationships/oleObject" Target="../embeddings/oleObject56.bin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customXml" Target="../ink/ink4.xml"/><Relationship Id="rId7" Type="http://schemas.openxmlformats.org/officeDocument/2006/relationships/image" Target="../media/image153.png"/><Relationship Id="rId6" Type="http://schemas.openxmlformats.org/officeDocument/2006/relationships/customXml" Target="../ink/ink3.xml"/><Relationship Id="rId5" Type="http://schemas.openxmlformats.org/officeDocument/2006/relationships/image" Target="../media/image152.png"/><Relationship Id="rId4" Type="http://schemas.openxmlformats.org/officeDocument/2006/relationships/customXml" Target="../ink/ink2.xml"/><Relationship Id="rId3" Type="http://schemas.openxmlformats.org/officeDocument/2006/relationships/image" Target="../media/image151.png"/><Relationship Id="rId25" Type="http://schemas.openxmlformats.org/officeDocument/2006/relationships/slideLayout" Target="../slideLayouts/slideLayout2.xml"/><Relationship Id="rId24" Type="http://schemas.openxmlformats.org/officeDocument/2006/relationships/customXml" Target="../ink/ink12.xml"/><Relationship Id="rId23" Type="http://schemas.openxmlformats.org/officeDocument/2006/relationships/image" Target="../media/image161.png"/><Relationship Id="rId22" Type="http://schemas.openxmlformats.org/officeDocument/2006/relationships/customXml" Target="../ink/ink11.xml"/><Relationship Id="rId21" Type="http://schemas.openxmlformats.org/officeDocument/2006/relationships/image" Target="../media/image160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59.png"/><Relationship Id="rId18" Type="http://schemas.openxmlformats.org/officeDocument/2006/relationships/customXml" Target="../ink/ink9.xml"/><Relationship Id="rId17" Type="http://schemas.openxmlformats.org/officeDocument/2006/relationships/image" Target="../media/image158.png"/><Relationship Id="rId16" Type="http://schemas.openxmlformats.org/officeDocument/2006/relationships/customXml" Target="../ink/ink8.xml"/><Relationship Id="rId15" Type="http://schemas.openxmlformats.org/officeDocument/2006/relationships/image" Target="../media/image157.png"/><Relationship Id="rId14" Type="http://schemas.openxmlformats.org/officeDocument/2006/relationships/customXml" Target="../ink/ink7.xml"/><Relationship Id="rId13" Type="http://schemas.openxmlformats.org/officeDocument/2006/relationships/image" Target="../media/image156.png"/><Relationship Id="rId12" Type="http://schemas.openxmlformats.org/officeDocument/2006/relationships/customXml" Target="../ink/ink6.xml"/><Relationship Id="rId11" Type="http://schemas.openxmlformats.org/officeDocument/2006/relationships/image" Target="../media/image155.png"/><Relationship Id="rId10" Type="http://schemas.openxmlformats.org/officeDocument/2006/relationships/customXml" Target="../ink/ink5.xml"/><Relationship Id="rId1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1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customXml" Target="../ink/ink16.xml"/><Relationship Id="rId7" Type="http://schemas.openxmlformats.org/officeDocument/2006/relationships/image" Target="../media/image166.png"/><Relationship Id="rId6" Type="http://schemas.openxmlformats.org/officeDocument/2006/relationships/customXml" Target="../ink/ink15.xml"/><Relationship Id="rId5" Type="http://schemas.openxmlformats.org/officeDocument/2006/relationships/image" Target="../media/image165.png"/><Relationship Id="rId4" Type="http://schemas.openxmlformats.org/officeDocument/2006/relationships/customXml" Target="../ink/ink14.xml"/><Relationship Id="rId3" Type="http://schemas.openxmlformats.org/officeDocument/2006/relationships/image" Target="../media/image164.png"/><Relationship Id="rId2" Type="http://schemas.openxmlformats.org/officeDocument/2006/relationships/customXml" Target="../ink/ink1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64.xml"/><Relationship Id="rId2" Type="http://schemas.openxmlformats.org/officeDocument/2006/relationships/slide" Target="slide20.xml"/><Relationship Id="rId1" Type="http://schemas.openxmlformats.org/officeDocument/2006/relationships/image" Target="../media/image1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6.xml"/><Relationship Id="rId2" Type="http://schemas.openxmlformats.org/officeDocument/2006/relationships/slide" Target="slide1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5.bin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customXml" Target="../ink/ink18.xml"/><Relationship Id="rId3" Type="http://schemas.openxmlformats.org/officeDocument/2006/relationships/image" Target="../media/image187.png"/><Relationship Id="rId2" Type="http://schemas.openxmlformats.org/officeDocument/2006/relationships/customXml" Target="../ink/ink17.xml"/><Relationship Id="rId1" Type="http://schemas.openxmlformats.org/officeDocument/2006/relationships/image" Target="../media/image186.jpeg"/></Relationships>
</file>

<file path=ppt/slides/_rels/slide20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190.png"/><Relationship Id="rId4" Type="http://schemas.openxmlformats.org/officeDocument/2006/relationships/customXml" Target="../ink/ink20.xml"/><Relationship Id="rId3" Type="http://schemas.openxmlformats.org/officeDocument/2006/relationships/image" Target="../media/image161.png"/><Relationship Id="rId2" Type="http://schemas.openxmlformats.org/officeDocument/2006/relationships/customXml" Target="../ink/ink19.xml"/><Relationship Id="rId1" Type="http://schemas.openxmlformats.org/officeDocument/2006/relationships/image" Target="../media/image189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3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4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slide" Target="slide53.xml"/><Relationship Id="rId3" Type="http://schemas.openxmlformats.org/officeDocument/2006/relationships/slide" Target="slide42.xml"/><Relationship Id="rId2" Type="http://schemas.openxmlformats.org/officeDocument/2006/relationships/slide" Target="slide22.xml"/><Relationship Id="rId1" Type="http://schemas.openxmlformats.org/officeDocument/2006/relationships/image" Target="../media/image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6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195.wmf"/><Relationship Id="rId1" Type="http://schemas.openxmlformats.org/officeDocument/2006/relationships/oleObject" Target="../embeddings/oleObject57.bin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7.png"/></Relationships>
</file>

<file path=ppt/slides/_rels/slide2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9.png"/><Relationship Id="rId3" Type="http://schemas.openxmlformats.org/officeDocument/2006/relationships/customXml" Target="../ink/ink22.xml"/><Relationship Id="rId2" Type="http://schemas.openxmlformats.org/officeDocument/2006/relationships/image" Target="../media/image197.png"/><Relationship Id="rId1" Type="http://schemas.openxmlformats.org/officeDocument/2006/relationships/image" Target="../media/image198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7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1" Type="http://schemas.openxmlformats.org/officeDocument/2006/relationships/image" Target="../media/image19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slides/_rels/slide2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1.png"/><Relationship Id="rId2" Type="http://schemas.openxmlformats.org/officeDocument/2006/relationships/customXml" Target="../ink/ink23.xml"/><Relationship Id="rId1" Type="http://schemas.openxmlformats.org/officeDocument/2006/relationships/image" Target="../media/image20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png"/></Relationships>
</file>

<file path=ppt/slides/_rels/slide2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png"/><Relationship Id="rId2" Type="http://schemas.openxmlformats.org/officeDocument/2006/relationships/customXml" Target="../ink/ink24.xml"/><Relationship Id="rId1" Type="http://schemas.openxmlformats.org/officeDocument/2006/relationships/image" Target="../media/image205.wm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41.xml"/><Relationship Id="rId3" Type="http://schemas.openxmlformats.org/officeDocument/2006/relationships/slide" Target="slide25.xml"/><Relationship Id="rId2" Type="http://schemas.openxmlformats.org/officeDocument/2006/relationships/slide" Target="slide23.xml"/><Relationship Id="rId1" Type="http://schemas.openxmlformats.org/officeDocument/2006/relationships/image" Target="../media/image1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wmf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wmf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e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wm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e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48.xml"/><Relationship Id="rId3" Type="http://schemas.openxmlformats.org/officeDocument/2006/relationships/slide" Target="slide46.xml"/><Relationship Id="rId2" Type="http://schemas.openxmlformats.org/officeDocument/2006/relationships/slide" Target="slide43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e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10.bin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hyperlink" Target="fetion/3-8.swf" TargetMode="Externa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image" Target="../media/image51.emf"/><Relationship Id="rId1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13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52.emf"/><Relationship Id="rId1" Type="http://schemas.openxmlformats.org/officeDocument/2006/relationships/oleObject" Target="../embeddings/oleObject13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53.emf"/><Relationship Id="rId1" Type="http://schemas.openxmlformats.org/officeDocument/2006/relationships/oleObject" Target="../embeddings/oleObject14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/3-12.swf" TargetMode="Externa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5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/3-13.swf" TargetMode="Externa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/3-14.swf" TargetMode="External"/><Relationship Id="rId1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/3-16.swf" TargetMode="Externa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9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16.xml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95.xml"/><Relationship Id="rId3" Type="http://schemas.openxmlformats.org/officeDocument/2006/relationships/slide" Target="slide82.xml"/><Relationship Id="rId2" Type="http://schemas.openxmlformats.org/officeDocument/2006/relationships/slide" Target="slide81.xml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0.e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92.xml"/><Relationship Id="rId3" Type="http://schemas.openxmlformats.org/officeDocument/2006/relationships/slide" Target="slide87.xml"/><Relationship Id="rId2" Type="http://schemas.openxmlformats.org/officeDocument/2006/relationships/slide" Target="slide83.xml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1.e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e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3.e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4.e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e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7.e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oleObject" Target="../embeddings/oleObject24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emf"/><Relationship Id="rId1" Type="http://schemas.openxmlformats.org/officeDocument/2006/relationships/oleObject" Target="../embeddings/oleObject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第三章：存储系统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697788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 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存储体系概述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 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主存储器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主存储器与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CPU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的连接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高速存储器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高速缓冲存储器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Cache 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虚拟存储器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外存储器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8064" y="1268413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未看</a:t>
            </a:r>
            <a:r>
              <a:rPr lang="en-US" altLang="zh-CN" dirty="0">
                <a:solidFill>
                  <a:srgbClr val="FF0000"/>
                </a:solidFill>
              </a:rPr>
              <a:t>;54-63;68-78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关注：</a:t>
            </a:r>
            <a:r>
              <a:rPr lang="en-US" altLang="zh-CN" dirty="0">
                <a:solidFill>
                  <a:srgbClr val="FF0000"/>
                </a:solidFill>
              </a:rPr>
              <a:t>14,23-25,35,37-41,48-53,81,86,81,95-115,119,125-130,134,135,142,145,147,148,150,154-166,168-169,174-176,179,180-183,211-222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377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557338"/>
            <a:ext cx="6637338" cy="453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/>
          <p:nvPr/>
        </p:nvSpPr>
        <p:spPr>
          <a:xfrm>
            <a:off x="457200" y="277813"/>
            <a:ext cx="1811338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磁带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377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233022" y="1122025"/>
          <a:ext cx="8879205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515100" imgH="3975100" progId="Visio.Drawing.11">
                  <p:embed/>
                </p:oleObj>
              </mc:Choice>
              <mc:Fallback>
                <p:oleObj name="" r:id="rId1" imgW="6515100" imgH="3975100" progId="Visio.Drawing.11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022" y="1122025"/>
                        <a:ext cx="8879205" cy="54000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08940" y="239395"/>
            <a:ext cx="810768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问题：上述电路如做如下改动，是否可以达到题目所要求？</a:t>
            </a:r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8940" y="239395"/>
            <a:ext cx="810768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问题：上述电路如做如下改动，是否可以达到题目所要求？</a:t>
            </a:r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82395" y="1894840"/>
            <a:ext cx="589597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111</a:t>
            </a:r>
            <a:r>
              <a:rPr lang="zh-CN" altLang="en-US" sz="3600">
                <a:solidFill>
                  <a:srgbClr val="0000FF"/>
                </a:solidFill>
              </a:rPr>
              <a:t>0</a:t>
            </a:r>
            <a:r>
              <a:rPr lang="zh-CN" altLang="en-US" sz="3600"/>
              <a:t> 0000 0000 0000</a:t>
            </a:r>
            <a:endParaRPr lang="zh-CN" altLang="en-US" sz="3600"/>
          </a:p>
          <a:p>
            <a:r>
              <a:rPr lang="zh-CN" altLang="en-US" sz="3600">
                <a:solidFill>
                  <a:srgbClr val="FF0000"/>
                </a:solidFill>
              </a:rPr>
              <a:t>111</a:t>
            </a:r>
            <a:r>
              <a:rPr lang="zh-CN" altLang="en-US" sz="3600">
                <a:solidFill>
                  <a:srgbClr val="0000FF"/>
                </a:solidFill>
              </a:rPr>
              <a:t>0</a:t>
            </a:r>
            <a:r>
              <a:rPr lang="zh-CN" altLang="en-US" sz="3600"/>
              <a:t> 1111 1111 1111</a:t>
            </a:r>
            <a:endParaRPr lang="zh-CN" altLang="en-US" sz="3600"/>
          </a:p>
          <a:p>
            <a:endParaRPr lang="zh-CN" altLang="en-US" sz="3600"/>
          </a:p>
          <a:p>
            <a:r>
              <a:rPr lang="zh-CN" altLang="en-US" sz="3600">
                <a:solidFill>
                  <a:srgbClr val="FF0000"/>
                </a:solidFill>
              </a:rPr>
              <a:t>111</a:t>
            </a:r>
            <a:r>
              <a:rPr lang="zh-CN" altLang="en-US" sz="3600">
                <a:solidFill>
                  <a:srgbClr val="0000FF"/>
                </a:solidFill>
              </a:rPr>
              <a:t>1</a:t>
            </a:r>
            <a:r>
              <a:rPr lang="zh-CN" altLang="en-US" sz="3600"/>
              <a:t> 0000 0000 0000</a:t>
            </a:r>
            <a:endParaRPr lang="zh-CN" altLang="en-US" sz="3600"/>
          </a:p>
          <a:p>
            <a:r>
              <a:rPr lang="zh-CN" altLang="en-US" sz="3600">
                <a:solidFill>
                  <a:srgbClr val="FF0000"/>
                </a:solidFill>
              </a:rPr>
              <a:t>111</a:t>
            </a:r>
            <a:r>
              <a:rPr lang="zh-CN" altLang="en-US" sz="3600">
                <a:solidFill>
                  <a:srgbClr val="0000FF"/>
                </a:solidFill>
              </a:rPr>
              <a:t>1</a:t>
            </a:r>
            <a:r>
              <a:rPr lang="zh-CN" altLang="en-US" sz="3600"/>
              <a:t> 1111 1111 1111</a:t>
            </a:r>
            <a:endParaRPr lang="zh-CN" altLang="en-US" sz="36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例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－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748" name="Rectangle 5"/>
          <p:cNvSpPr>
            <a:spLocks noGrp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strike="noStrike" noProof="1">
                <a:solidFill>
                  <a:srgbClr val="FF0000"/>
                </a:solidFill>
              </a:rPr>
              <a:t>例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5-2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： 设有若干片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256K×8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位的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SRAM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芯片，问如何构成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2048K×32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位的存储器？需要多少片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RAM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芯片？该存储器需要多少根地址线？画出该存储器与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CPU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连接的结构图，设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CPU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的接口信号有地址信号、数据信号、控制信号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MREQ#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和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R/W#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。</a:t>
            </a:r>
            <a:endParaRPr lang="zh-CN" altLang="en-US" sz="2400" b="1" strike="noStrike" noProof="1">
              <a:solidFill>
                <a:srgbClr val="FF0000"/>
              </a:solidFill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strike="noStrike" noProof="1">
                <a:solidFill>
                  <a:srgbClr val="FF0000"/>
                </a:solidFill>
              </a:rPr>
              <a:t>解：采用字位扩展的方法。</a:t>
            </a:r>
            <a:endParaRPr lang="zh-CN" altLang="en-US" sz="2400" b="1" strike="noStrike" noProof="1">
              <a:solidFill>
                <a:srgbClr val="FF0000"/>
              </a:solidFill>
            </a:endParaRPr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strike="noStrike" noProof="1">
                <a:solidFill>
                  <a:srgbClr val="FF0000"/>
                </a:solidFill>
              </a:rPr>
              <a:t>SRAM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芯片个数：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2048K/256K ×32/8 = 32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片</a:t>
            </a:r>
            <a:endParaRPr lang="zh-CN" altLang="en-US" sz="2400" b="1" strike="noStrike" noProof="1">
              <a:solidFill>
                <a:srgbClr val="FF0000"/>
              </a:solidFill>
            </a:endParaRPr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strike="noStrike" noProof="1">
                <a:solidFill>
                  <a:srgbClr val="FF0000"/>
                </a:solidFill>
              </a:rPr>
              <a:t>每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4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片一组进行位扩展，共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8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组芯片进行字扩展</a:t>
            </a:r>
            <a:endParaRPr lang="zh-CN" altLang="en-US" sz="2400" b="1" strike="noStrike" noProof="1">
              <a:solidFill>
                <a:srgbClr val="FF0000"/>
              </a:solidFill>
            </a:endParaRPr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strike="noStrike" noProof="1">
                <a:solidFill>
                  <a:srgbClr val="FF0000"/>
                </a:solidFill>
              </a:rPr>
              <a:t>片选：该存储器需要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21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条地址线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A</a:t>
            </a:r>
            <a:r>
              <a:rPr lang="en-US" altLang="zh-CN" sz="2400" b="1" strike="noStrike" baseline="-25000" noProof="1">
                <a:solidFill>
                  <a:srgbClr val="FF0000"/>
                </a:solidFill>
              </a:rPr>
              <a:t>20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～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A</a:t>
            </a:r>
            <a:r>
              <a:rPr lang="en-US" altLang="zh-CN" sz="2400" b="1" strike="noStrike" baseline="-25000" noProof="1">
                <a:solidFill>
                  <a:srgbClr val="FF0000"/>
                </a:solidFill>
              </a:rPr>
              <a:t>0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，其中高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3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位用于芯片选择接到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74LS138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芯片的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CBA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，低</a:t>
            </a:r>
            <a:r>
              <a:rPr lang="en-US" altLang="zh-CN" sz="2400" b="1" strike="noStrike" noProof="1">
                <a:solidFill>
                  <a:srgbClr val="FF0000"/>
                </a:solidFill>
              </a:rPr>
              <a:t>18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位接到存储器芯片地址。</a:t>
            </a:r>
            <a:endParaRPr lang="zh-CN" altLang="en-US" sz="2400" b="1" strike="noStrike" noProof="1">
              <a:solidFill>
                <a:srgbClr val="FF0000"/>
              </a:solidFill>
            </a:endParaRPr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strike="noStrike" noProof="1">
                <a:solidFill>
                  <a:srgbClr val="FF0000"/>
                </a:solidFill>
              </a:rPr>
              <a:t>MREQ#</a:t>
            </a:r>
            <a:r>
              <a:rPr lang="zh-CN" altLang="en-US" sz="2400" b="1" strike="noStrike" noProof="1">
                <a:solidFill>
                  <a:srgbClr val="FF0000"/>
                </a:solidFill>
              </a:rPr>
              <a:t>：作为译码器的使能信号。</a:t>
            </a:r>
            <a:endParaRPr lang="zh-CN" altLang="en-US" sz="2400" b="1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285699" name="Object 3"/>
          <p:cNvGraphicFramePr/>
          <p:nvPr/>
        </p:nvGraphicFramePr>
        <p:xfrm>
          <a:off x="323850" y="620078"/>
          <a:ext cx="86756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6096000" imgH="3752215" progId="Visio.Drawing.11">
                  <p:embed/>
                </p:oleObj>
              </mc:Choice>
              <mc:Fallback>
                <p:oleObj name="" r:id="rId1" imgW="6096000" imgH="3752215" progId="Visio.Drawing.11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rcRect r="5170" b="9987"/>
                      <a:stretch>
                        <a:fillRect/>
                      </a:stretch>
                    </p:blipFill>
                    <p:spPr>
                      <a:xfrm>
                        <a:off x="323850" y="620078"/>
                        <a:ext cx="8675688" cy="4889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90830" y="5791200"/>
            <a:ext cx="89402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问题：上图中，</a:t>
            </a:r>
            <a:r>
              <a:rPr lang="en-US" altLang="zh-CN" dirty="0">
                <a:highlight>
                  <a:srgbClr val="FFFF00"/>
                </a:highlight>
                <a:ea typeface="新宋体" panose="02010609030101010101" charset="-122"/>
              </a:rPr>
              <a:t>32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位</a:t>
            </a:r>
            <a:r>
              <a:rPr lang="en-US" altLang="zh-CN" dirty="0">
                <a:highlight>
                  <a:srgbClr val="FFFF00"/>
                </a:highlight>
                <a:ea typeface="新宋体" panose="02010609030101010101" charset="-122"/>
              </a:rPr>
              <a:t>CPU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内存空间按</a:t>
            </a:r>
            <a:r>
              <a:rPr lang="en-US" altLang="zh-CN" dirty="0">
                <a:highlight>
                  <a:srgbClr val="FFFF00"/>
                </a:highlight>
                <a:ea typeface="新宋体" panose="02010609030101010101" charset="-122"/>
              </a:rPr>
              <a:t>8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位编址，还是按</a:t>
            </a:r>
            <a:r>
              <a:rPr lang="en-US" altLang="zh-CN" dirty="0">
                <a:highlight>
                  <a:srgbClr val="FFFF00"/>
                </a:highlight>
                <a:ea typeface="新宋体" panose="02010609030101010101" charset="-122"/>
              </a:rPr>
              <a:t>32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位编址？</a:t>
            </a:r>
            <a:endParaRPr lang="zh-CN" altLang="en-US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10" y="275413"/>
            <a:ext cx="580517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ea typeface="新宋体" panose="02010609030101010101" charset="-122"/>
              </a:rPr>
              <a:t>32</a:t>
            </a:r>
            <a:r>
              <a:rPr lang="zh-CN" altLang="en-US" dirty="0">
                <a:ea typeface="新宋体" panose="02010609030101010101" charset="-122"/>
              </a:rPr>
              <a:t>位</a:t>
            </a:r>
            <a:r>
              <a:rPr lang="en-US" altLang="zh-CN" dirty="0">
                <a:ea typeface="新宋体" panose="02010609030101010101" charset="-122"/>
              </a:rPr>
              <a:t>CPU</a:t>
            </a:r>
            <a:r>
              <a:rPr lang="zh-CN" altLang="en-US" dirty="0">
                <a:ea typeface="新宋体" panose="02010609030101010101" charset="-122"/>
              </a:rPr>
              <a:t>，内存空间按</a:t>
            </a:r>
            <a:r>
              <a:rPr lang="en-US" altLang="zh-CN" dirty="0">
                <a:ea typeface="新宋体" panose="02010609030101010101" charset="-122"/>
              </a:rPr>
              <a:t>8</a:t>
            </a:r>
            <a:r>
              <a:rPr lang="zh-CN" altLang="en-US" dirty="0">
                <a:ea typeface="新宋体" panose="02010609030101010101" charset="-122"/>
              </a:rPr>
              <a:t>位编址存储器扩展</a:t>
            </a:r>
            <a:endParaRPr lang="zh-CN" altLang="en-US" dirty="0"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8569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975" y="782320"/>
            <a:ext cx="8274050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【例】 为80486 CPU设计一个存储器子系统，该存储器子系统包含16K×32b的RAM存储器和16K×32b的 ROM存储器。用SRAM电路4363实现RAM存储器，用EPROM电路27C128实现ROM存储器。</a:t>
            </a:r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86205" y="2336800"/>
            <a:ext cx="6371590" cy="3275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610" y="5739130"/>
            <a:ext cx="8273415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要求：RAM存储器的地址范围是00000H～0FFFFH，ROM存储器的地址范围是F0000H～FFFFFH。</a:t>
            </a:r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135" y="515620"/>
            <a:ext cx="8507730" cy="338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ea typeface="新宋体" panose="02010609030101010101" charset="-122"/>
              </a:rPr>
              <a:t>解：第一步，确定实现16K×32b RAM存储体所需要的SRAM芯片的数量。</a:t>
            </a:r>
            <a:endParaRPr lang="zh-CN" altLang="en-US" dirty="0">
              <a:ea typeface="新宋体" panose="02010609030101010101" charset="-122"/>
            </a:endParaRPr>
          </a:p>
          <a:p>
            <a:r>
              <a:rPr lang="zh-CN" altLang="en-US" dirty="0">
                <a:ea typeface="新宋体" panose="02010609030101010101" charset="-122"/>
              </a:rPr>
              <a:t>　因为每片4363提供16K ×4位的存储容量，所以实现64KB存储容量所需要的SRAM芯片数量是 </a:t>
            </a:r>
            <a:endParaRPr lang="zh-CN" altLang="en-US" dirty="0">
              <a:ea typeface="新宋体" panose="02010609030101010101" charset="-122"/>
            </a:endParaRPr>
          </a:p>
          <a:p>
            <a:endParaRPr lang="zh-CN" altLang="en-US" dirty="0">
              <a:ea typeface="新宋体" panose="02010609030101010101" charset="-122"/>
            </a:endParaRPr>
          </a:p>
          <a:p>
            <a:r>
              <a:rPr lang="zh-CN" altLang="en-US" dirty="0">
                <a:ea typeface="新宋体" panose="02010609030101010101" charset="-122"/>
              </a:rPr>
              <a:t>　SRAM数量=          =8（片）</a:t>
            </a:r>
            <a:endParaRPr lang="zh-CN" altLang="en-US" dirty="0">
              <a:ea typeface="新宋体" panose="02010609030101010101" charset="-122"/>
            </a:endParaRPr>
          </a:p>
          <a:p>
            <a:endParaRPr lang="zh-CN" altLang="en-US" dirty="0">
              <a:ea typeface="新宋体" panose="02010609030101010101" charset="-122"/>
            </a:endParaRPr>
          </a:p>
          <a:p>
            <a:r>
              <a:rPr lang="zh-CN" altLang="en-US" dirty="0">
                <a:ea typeface="新宋体" panose="02010609030101010101" charset="-122"/>
              </a:rPr>
              <a:t>    为了连接到32位数据总线上，必须将全部八片SRAM芯片（1#～8#）连在一起以形成16×32Kb RAM存储体。 </a:t>
            </a:r>
            <a:endParaRPr lang="zh-CN" altLang="en-US" dirty="0">
              <a:ea typeface="新宋体" panose="02010609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8135" y="4317365"/>
            <a:ext cx="8647430" cy="192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ea typeface="新宋体" panose="02010609030101010101" charset="-122"/>
              </a:rPr>
              <a:t>第二步，确定实现16K×32b ROM存储体所需要的EPROM芯片数量。</a:t>
            </a:r>
            <a:endParaRPr lang="zh-CN" altLang="en-US" dirty="0">
              <a:ea typeface="新宋体" panose="02010609030101010101" charset="-122"/>
            </a:endParaRPr>
          </a:p>
          <a:p>
            <a:r>
              <a:rPr lang="zh-CN" altLang="en-US" dirty="0">
                <a:ea typeface="新宋体" panose="02010609030101010101" charset="-122"/>
              </a:rPr>
              <a:t>　　由于每片27C128提供16K ×</a:t>
            </a:r>
            <a:r>
              <a:rPr lang="en-US" altLang="zh-CN" dirty="0">
                <a:ea typeface="新宋体" panose="02010609030101010101" charset="-122"/>
              </a:rPr>
              <a:t>8</a:t>
            </a:r>
            <a:r>
              <a:rPr lang="zh-CN" altLang="en-US" dirty="0">
                <a:ea typeface="新宋体" panose="02010609030101010101" charset="-122"/>
              </a:rPr>
              <a:t>位的存储容量，所以实现16KB存储容量所需要的EPROM芯片数量是 </a:t>
            </a:r>
            <a:endParaRPr lang="zh-CN" altLang="en-US" dirty="0">
              <a:ea typeface="新宋体" panose="02010609030101010101" charset="-122"/>
            </a:endParaRPr>
          </a:p>
          <a:p>
            <a:r>
              <a:rPr lang="zh-CN" altLang="en-US" dirty="0">
                <a:ea typeface="新宋体" panose="02010609030101010101" charset="-122"/>
              </a:rPr>
              <a:t>EPROM数量=            =4（片）</a:t>
            </a:r>
            <a:endParaRPr lang="zh-CN" altLang="en-US" dirty="0">
              <a:ea typeface="新宋体" panose="0201060903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362835" y="2298700"/>
            <a:ext cx="619125" cy="523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835" y="5900759"/>
            <a:ext cx="66675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095" y="-79375"/>
            <a:ext cx="8202295" cy="3017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第三步，存储器芯片片选信号、写信号的产生及电路设计。</a:t>
            </a:r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37820" y="743585"/>
            <a:ext cx="826643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6565" y="3209925"/>
            <a:ext cx="5761990" cy="2666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4550" y="3209925"/>
            <a:ext cx="40957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095" y="279400"/>
            <a:ext cx="8307705" cy="3017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第三步，存储器芯片片选信号、写信号的产生及电路设计。</a:t>
            </a:r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  <a:p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72770" y="862330"/>
            <a:ext cx="7885430" cy="100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3905" y="2008505"/>
            <a:ext cx="5076190" cy="436181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590" y="327660"/>
            <a:ext cx="538035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第四步，列出存储体地址分配表。</a:t>
            </a:r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7665" y="863600"/>
            <a:ext cx="8018780" cy="600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215" y="1177925"/>
            <a:ext cx="771525" cy="285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705" y="1648460"/>
            <a:ext cx="7124065" cy="50571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590" y="327660"/>
            <a:ext cx="538035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第四步，列出存储体地址分配表。</a:t>
            </a:r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7665" y="863600"/>
            <a:ext cx="8018780" cy="600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7215" y="1177925"/>
            <a:ext cx="771525" cy="2857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960" y="1535430"/>
            <a:ext cx="7114540" cy="1009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010" y="2545080"/>
            <a:ext cx="7095490" cy="40189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4802" name="Picture 2" descr="sony"/>
          <p:cNvPicPr>
            <a:picLocks noChangeAspect="1"/>
          </p:cNvPicPr>
          <p:nvPr/>
        </p:nvPicPr>
        <p:blipFill>
          <a:blip r:embed="rId1"/>
          <a:srcRect t="16708" b="16658"/>
          <a:stretch>
            <a:fillRect/>
          </a:stretch>
        </p:blipFill>
        <p:spPr>
          <a:xfrm>
            <a:off x="971550" y="549275"/>
            <a:ext cx="4648200" cy="2846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03" name="Picture 3" descr="image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3284538"/>
            <a:ext cx="2925763" cy="2103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Text Box 4"/>
          <p:cNvSpPr txBox="1"/>
          <p:nvPr/>
        </p:nvSpPr>
        <p:spPr>
          <a:xfrm>
            <a:off x="539750" y="3860800"/>
            <a:ext cx="2736850" cy="64135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光盘驱动器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480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0480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1775" y="207010"/>
            <a:ext cx="845947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第五步，绘制存储器子系统的硬件连接图。</a:t>
            </a:r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556385" y="-738505"/>
            <a:ext cx="5906135" cy="8958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52910" y="967117"/>
            <a:ext cx="457203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问题：图中，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32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位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CPU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内存空间按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位编址，还是按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32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位编址？</a:t>
            </a:r>
            <a:endParaRPr lang="zh-CN" altLang="en-US" b="1" dirty="0">
              <a:solidFill>
                <a:srgbClr val="FF0000"/>
              </a:solidFill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1775" y="207010"/>
            <a:ext cx="845947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ea typeface="新宋体" panose="02010609030101010101" charset="-122"/>
              </a:rPr>
              <a:t>第五步，绘制存储器子系统的硬件连接图。</a:t>
            </a:r>
            <a:endParaRPr lang="zh-CN" altLang="en-US">
              <a:ea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514350"/>
            <a:ext cx="763905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8890" y="-3587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2"/>
          <p:cNvGrpSpPr/>
          <p:nvPr/>
        </p:nvGrpSpPr>
        <p:grpSpPr>
          <a:xfrm>
            <a:off x="285720" y="714356"/>
            <a:ext cx="8066088" cy="6672263"/>
            <a:chOff x="521" y="312"/>
            <a:chExt cx="5081" cy="4203"/>
          </a:xfrm>
        </p:grpSpPr>
        <p:sp>
          <p:nvSpPr>
            <p:cNvPr id="27650" name="Text Box 3"/>
            <p:cNvSpPr txBox="1"/>
            <p:nvPr/>
          </p:nvSpPr>
          <p:spPr>
            <a:xfrm>
              <a:off x="521" y="618"/>
              <a:ext cx="4899" cy="38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               </a:t>
              </a: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A15   A14    A13  A12        A11    A10   ….    A2    A1     A0  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0 000        0        0        0       0              0         0     ….      0      0        0   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</a:t>
              </a: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1 FFF       </a:t>
              </a: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0        0        0       1              1         1      ….     1       1        1 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2 000	  </a:t>
              </a: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0        0        1       0              0         0      ….     0       0        0 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3 FFF       0        0        1       1              1         1      ….     1       1        1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</a:t>
              </a: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4 000	  0        1        0       0              0         0      ….     0       0        0</a:t>
              </a:r>
              <a:endParaRPr lang="en-US" altLang="zh-CN" sz="1800" b="1" dirty="0">
                <a:solidFill>
                  <a:srgbClr val="130104"/>
                </a:solidFill>
                <a:ea typeface="新宋体" panose="02010609030101010101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 4 FFF       0        1        0       0              1         1      ….     1       1        1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6 000	  0        1        1       0              0         0      ….     0       0        0</a:t>
              </a:r>
              <a:endParaRPr lang="en-US" altLang="zh-CN" sz="1800" b="1" dirty="0">
                <a:solidFill>
                  <a:srgbClr val="130104"/>
                </a:solidFill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7 FFF       0        1        1       1              1         1      ….     1       1        1 </a:t>
              </a: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8 000	 1        0        0       0              0         0      ….     0       0        0</a:t>
              </a:r>
              <a:endParaRPr lang="en-US" altLang="zh-CN" sz="1800" b="1" dirty="0">
                <a:solidFill>
                  <a:srgbClr val="130104"/>
                </a:solidFill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130104"/>
                  </a:solidFill>
                  <a:ea typeface="新宋体" panose="02010609030101010101" charset="-122"/>
                </a:rPr>
                <a:t>9 FFF       1        0        0       1              1         1      ….     1       1        1 </a:t>
              </a:r>
              <a:endParaRPr lang="en-US" altLang="zh-CN" sz="1800" b="1" dirty="0">
                <a:solidFill>
                  <a:srgbClr val="130104"/>
                </a:solidFill>
                <a:ea typeface="新宋体" panose="02010609030101010101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1800" b="1" dirty="0">
                <a:solidFill>
                  <a:srgbClr val="130104"/>
                </a:solidFill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endParaRPr lang="en-US" altLang="zh-CN" sz="1800" b="1" dirty="0">
                <a:solidFill>
                  <a:srgbClr val="130104"/>
                </a:solidFill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endParaRPr lang="en-US" altLang="zh-CN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F60E35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</a:t>
              </a:r>
              <a:endParaRPr lang="zh-CN" altLang="en-US" sz="1800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1" name="Line 4"/>
            <p:cNvSpPr/>
            <p:nvPr/>
          </p:nvSpPr>
          <p:spPr>
            <a:xfrm>
              <a:off x="2160" y="312"/>
              <a:ext cx="0" cy="3266"/>
            </a:xfrm>
            <a:prstGeom prst="line">
              <a:avLst/>
            </a:prstGeom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2" name="Line 5"/>
            <p:cNvSpPr/>
            <p:nvPr/>
          </p:nvSpPr>
          <p:spPr>
            <a:xfrm>
              <a:off x="612" y="1389"/>
              <a:ext cx="4717" cy="0"/>
            </a:xfrm>
            <a:prstGeom prst="line">
              <a:avLst/>
            </a:prstGeom>
            <a:ln w="127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3" name="Line 6"/>
            <p:cNvSpPr/>
            <p:nvPr/>
          </p:nvSpPr>
          <p:spPr>
            <a:xfrm>
              <a:off x="567" y="1888"/>
              <a:ext cx="4717" cy="0"/>
            </a:xfrm>
            <a:prstGeom prst="line">
              <a:avLst/>
            </a:prstGeom>
            <a:ln w="127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4" name="Line 7"/>
            <p:cNvSpPr/>
            <p:nvPr/>
          </p:nvSpPr>
          <p:spPr>
            <a:xfrm>
              <a:off x="521" y="890"/>
              <a:ext cx="4717" cy="0"/>
            </a:xfrm>
            <a:prstGeom prst="line">
              <a:avLst/>
            </a:prstGeom>
            <a:ln w="127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5" name="Line 8"/>
            <p:cNvSpPr/>
            <p:nvPr/>
          </p:nvSpPr>
          <p:spPr>
            <a:xfrm>
              <a:off x="566" y="2427"/>
              <a:ext cx="4717" cy="0"/>
            </a:xfrm>
            <a:prstGeom prst="line">
              <a:avLst/>
            </a:prstGeom>
            <a:ln w="127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6" name="Text Box 9"/>
            <p:cNvSpPr txBox="1"/>
            <p:nvPr/>
          </p:nvSpPr>
          <p:spPr>
            <a:xfrm>
              <a:off x="4921" y="935"/>
              <a:ext cx="5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新宋体" panose="02010609030101010101" charset="-122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  <a:ea typeface="新宋体" panose="02010609030101010101" charset="-122"/>
                </a:rPr>
                <a:t>Y0</a:t>
              </a:r>
              <a:endParaRPr lang="en-US" altLang="zh-CN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7" name="Text Box 10"/>
            <p:cNvSpPr txBox="1"/>
            <p:nvPr/>
          </p:nvSpPr>
          <p:spPr>
            <a:xfrm>
              <a:off x="5012" y="1434"/>
              <a:ext cx="5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新宋体" panose="02010609030101010101" charset="-122"/>
                </a:rPr>
                <a:t>Y1</a:t>
              </a:r>
              <a:endParaRPr lang="en-US" altLang="zh-CN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27658" name="Text Box 11"/>
            <p:cNvSpPr txBox="1"/>
            <p:nvPr/>
          </p:nvSpPr>
          <p:spPr>
            <a:xfrm>
              <a:off x="4860" y="1977"/>
              <a:ext cx="59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新宋体" panose="02010609030101010101" charset="-122"/>
                </a:rPr>
                <a:t>Y2</a:t>
              </a:r>
              <a:endParaRPr lang="en-US" altLang="zh-CN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27659" name="Rectangle 2"/>
          <p:cNvSpPr/>
          <p:nvPr/>
        </p:nvSpPr>
        <p:spPr>
          <a:xfrm>
            <a:off x="468313" y="404813"/>
            <a:ext cx="7772400" cy="6794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0" hangingPunct="0"/>
            <a:r>
              <a:rPr lang="zh-CN" altLang="en-US" b="1" dirty="0">
                <a:solidFill>
                  <a:srgbClr val="993366"/>
                </a:solidFill>
                <a:latin typeface="宋体" panose="02010600030101010101" pitchFamily="2" charset="-122"/>
                <a:ea typeface="新宋体" panose="02010609030101010101" charset="-122"/>
              </a:rPr>
              <a:t>主存地址空间分布</a:t>
            </a:r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4400" dirty="0">
              <a:solidFill>
                <a:schemeClr val="tx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4" name="Text Box 11"/>
          <p:cNvSpPr txBox="1"/>
          <p:nvPr/>
        </p:nvSpPr>
        <p:spPr>
          <a:xfrm>
            <a:off x="7072330" y="5143512"/>
            <a:ext cx="936625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Y4</a:t>
            </a:r>
            <a:endParaRPr lang="en-US" altLang="zh-CN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5" name="Text Box 11"/>
          <p:cNvSpPr txBox="1"/>
          <p:nvPr/>
        </p:nvSpPr>
        <p:spPr>
          <a:xfrm>
            <a:off x="7143768" y="4286256"/>
            <a:ext cx="936625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Y3</a:t>
            </a:r>
            <a:endParaRPr lang="en-US" altLang="zh-CN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2715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429124" y="6027003"/>
            <a:ext cx="457203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问题：图中，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32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位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CPU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内存空间按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位编址，还是按</a:t>
            </a:r>
            <a:r>
              <a:rPr lang="en-US" altLang="zh-CN" b="1" dirty="0">
                <a:solidFill>
                  <a:srgbClr val="FF0000"/>
                </a:solidFill>
                <a:ea typeface="新宋体" panose="02010609030101010101" charset="-122"/>
              </a:rPr>
              <a:t>32</a:t>
            </a:r>
            <a:r>
              <a:rPr lang="zh-CN" altLang="en-US" b="1" dirty="0">
                <a:solidFill>
                  <a:srgbClr val="FF0000"/>
                </a:solidFill>
                <a:ea typeface="新宋体" panose="02010609030101010101" charset="-122"/>
              </a:rPr>
              <a:t>位编址？</a:t>
            </a:r>
            <a:endParaRPr lang="zh-CN" altLang="en-US" b="1" dirty="0">
              <a:solidFill>
                <a:srgbClr val="FF0000"/>
              </a:solidFill>
              <a:ea typeface="新宋体" panose="02010609030101010101" charset="-122"/>
            </a:endParaRPr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4786322"/>
            <a:ext cx="1285884" cy="40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高速存储器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63" name="Rectangle 3"/>
          <p:cNvSpPr>
            <a:spLocks noGrp="1" noChangeArrowheads="1"/>
          </p:cNvSpPr>
          <p:nvPr>
            <p:ph idx="1"/>
          </p:nvPr>
        </p:nvSpPr>
        <p:spPr>
          <a:xfrm>
            <a:off x="642910" y="1428736"/>
            <a:ext cx="7786688" cy="42862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None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解决问题：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弥补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与主存速度上的差异。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从存储器角度，解决问题的有效途径：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主存采用更高速的技术来缩短存储器的读出时间，或加长存储器的字长；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采用并行操作的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多端口存储器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和主存之间加入一个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高速缓冲存储器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Cache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），以缩短读出时间；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在每个存储器周期中存取几个字（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多体交叉存储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71670" y="571480"/>
            <a:ext cx="4887919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高速存储器 </a:t>
            </a: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472" y="2786058"/>
            <a:ext cx="7772400" cy="1589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  <a:hlinkClick r:id="rId2" action="ppaction://hlinksldjump"/>
              </a:rPr>
              <a:t>一、双端口存储器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  <a:hlinkClick r:id="rId3" action="ppaction://hlinksldjump"/>
              </a:rPr>
              <a:t>二、多体交叉存储器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3"/>
          <p:cNvSpPr/>
          <p:nvPr/>
        </p:nvSpPr>
        <p:spPr>
          <a:xfrm>
            <a:off x="457200" y="1828800"/>
            <a:ext cx="86868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buBlip>
                <a:blip r:embed="rId1"/>
              </a:buBlip>
            </a:pPr>
            <a:r>
              <a:rPr lang="en-US" altLang="zh-CN" sz="2800" b="1" dirty="0">
                <a:latin typeface="宋体" panose="02010600030101010101" pitchFamily="2" charset="-122"/>
                <a:ea typeface="新宋体" panose="02010609030101010101" charset="-122"/>
              </a:rPr>
              <a:t>   </a:t>
            </a:r>
            <a:r>
              <a:rPr lang="zh-CN" altLang="en-US" sz="2800" b="1" dirty="0">
                <a:latin typeface="宋体" panose="02010600030101010101" pitchFamily="2" charset="-122"/>
                <a:ea typeface="新宋体" panose="02010609030101010101" charset="-122"/>
              </a:rPr>
              <a:t>同一个存储体具有两套相互独立的读写控制电路，地址寄存器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AR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AR</a:t>
            </a:r>
            <a:r>
              <a:rPr lang="en-US" altLang="zh-CN" sz="2800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和数据寄存器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DR</a:t>
            </a:r>
            <a:r>
              <a:rPr lang="en-US" altLang="zh-CN" sz="2800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DR</a:t>
            </a:r>
            <a:r>
              <a:rPr lang="en-US" altLang="zh-CN" sz="2800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zh-CN" altLang="en-US" sz="2800" b="1" dirty="0">
                <a:latin typeface="宋体" panose="02010600030101010101" pitchFamily="2" charset="-122"/>
                <a:ea typeface="新宋体" panose="02010609030101010101" charset="-122"/>
              </a:rPr>
              <a:t>。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0722" name="Text Box 35"/>
          <p:cNvSpPr txBox="1"/>
          <p:nvPr/>
        </p:nvSpPr>
        <p:spPr>
          <a:xfrm>
            <a:off x="3048000" y="5842000"/>
            <a:ext cx="3733800" cy="558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lvl="0" algn="just" eaLnBrk="0" hangingPunct="0"/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rPr>
              <a:t>图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rPr>
              <a:t>3.28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rPr>
              <a:t>双端口存储器框图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新宋体" panose="02010609030101010101" charset="-122"/>
            </a:endParaRPr>
          </a:p>
        </p:txBody>
      </p:sp>
      <p:grpSp>
        <p:nvGrpSpPr>
          <p:cNvPr id="30723" name="Group 45"/>
          <p:cNvGrpSpPr/>
          <p:nvPr/>
        </p:nvGrpSpPr>
        <p:grpSpPr>
          <a:xfrm>
            <a:off x="755650" y="3429000"/>
            <a:ext cx="7192963" cy="2286000"/>
            <a:chOff x="480" y="2160"/>
            <a:chExt cx="4531" cy="1440"/>
          </a:xfrm>
        </p:grpSpPr>
        <p:sp>
          <p:nvSpPr>
            <p:cNvPr id="30724" name="Line 27"/>
            <p:cNvSpPr/>
            <p:nvPr/>
          </p:nvSpPr>
          <p:spPr>
            <a:xfrm>
              <a:off x="1648" y="3143"/>
              <a:ext cx="93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pSp>
          <p:nvGrpSpPr>
            <p:cNvPr id="30725" name="Group 43"/>
            <p:cNvGrpSpPr/>
            <p:nvPr/>
          </p:nvGrpSpPr>
          <p:grpSpPr>
            <a:xfrm>
              <a:off x="480" y="2160"/>
              <a:ext cx="4531" cy="1440"/>
              <a:chOff x="480" y="2160"/>
              <a:chExt cx="4531" cy="1440"/>
            </a:xfrm>
          </p:grpSpPr>
          <p:sp>
            <p:nvSpPr>
              <p:cNvPr id="30726" name="Text Box 5"/>
              <p:cNvSpPr txBox="1"/>
              <p:nvPr/>
            </p:nvSpPr>
            <p:spPr>
              <a:xfrm>
                <a:off x="978" y="2214"/>
                <a:ext cx="443" cy="20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AR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L</a:t>
                </a:r>
                <a:endPara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27" name="Text Box 6"/>
              <p:cNvSpPr txBox="1"/>
              <p:nvPr/>
            </p:nvSpPr>
            <p:spPr>
              <a:xfrm>
                <a:off x="960" y="2592"/>
                <a:ext cx="443" cy="20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DR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L</a:t>
                </a:r>
                <a:endPara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28" name="Text Box 7"/>
              <p:cNvSpPr txBox="1"/>
              <p:nvPr/>
            </p:nvSpPr>
            <p:spPr>
              <a:xfrm>
                <a:off x="960" y="3024"/>
                <a:ext cx="670" cy="20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zh-CN" altLang="en-US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读写电路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L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29" name="Text Box 8"/>
              <p:cNvSpPr txBox="1"/>
              <p:nvPr/>
            </p:nvSpPr>
            <p:spPr>
              <a:xfrm>
                <a:off x="1916" y="2160"/>
                <a:ext cx="532" cy="25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zh-CN" altLang="en-US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译码器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L</a:t>
                </a:r>
                <a:endPara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0" name="Text Box 9"/>
              <p:cNvSpPr txBox="1"/>
              <p:nvPr/>
            </p:nvSpPr>
            <p:spPr>
              <a:xfrm>
                <a:off x="2588" y="2211"/>
                <a:ext cx="265" cy="103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lIns="7200" rIns="7200" anchor="t"/>
              <a:lstStyle/>
              <a:p>
                <a:pPr lvl="0" eaLnBrk="0" hangingPunct="0"/>
                <a:r>
                  <a:rPr lang="zh-CN" altLang="en-US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存 储 体</a:t>
                </a:r>
                <a:endPara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1" name="Text Box 10"/>
              <p:cNvSpPr txBox="1"/>
              <p:nvPr/>
            </p:nvSpPr>
            <p:spPr>
              <a:xfrm>
                <a:off x="3131" y="2160"/>
                <a:ext cx="517" cy="25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zh-CN" altLang="en-US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译码器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R</a:t>
                </a:r>
                <a:endPara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2" name="Text Box 11"/>
              <p:cNvSpPr txBox="1"/>
              <p:nvPr/>
            </p:nvSpPr>
            <p:spPr>
              <a:xfrm>
                <a:off x="4011" y="2597"/>
                <a:ext cx="444" cy="20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DR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R</a:t>
                </a:r>
                <a:endPara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3" name="Text Box 12"/>
              <p:cNvSpPr txBox="1"/>
              <p:nvPr/>
            </p:nvSpPr>
            <p:spPr>
              <a:xfrm>
                <a:off x="3791" y="3041"/>
                <a:ext cx="670" cy="20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zh-CN" altLang="en-US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读写电路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R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4" name="Text Box 13"/>
              <p:cNvSpPr txBox="1"/>
              <p:nvPr/>
            </p:nvSpPr>
            <p:spPr>
              <a:xfrm>
                <a:off x="4011" y="2214"/>
                <a:ext cx="444" cy="20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AR</a:t>
                </a:r>
                <a:r>
                  <a:rPr lang="en-US" altLang="zh-CN" sz="1800" b="1" baseline="-25000" dirty="0">
                    <a:latin typeface="Times New Roman" panose="02020603050405020304" pitchFamily="18" charset="0"/>
                    <a:ea typeface="新宋体" panose="02010609030101010101" charset="-122"/>
                  </a:rPr>
                  <a:t>R</a:t>
                </a:r>
                <a:endPara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5" name="Line 14"/>
              <p:cNvSpPr/>
              <p:nvPr/>
            </p:nvSpPr>
            <p:spPr>
              <a:xfrm>
                <a:off x="710" y="2315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6" name="Line 15"/>
              <p:cNvSpPr/>
              <p:nvPr/>
            </p:nvSpPr>
            <p:spPr>
              <a:xfrm>
                <a:off x="710" y="2693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7" name="Line 16"/>
              <p:cNvSpPr/>
              <p:nvPr/>
            </p:nvSpPr>
            <p:spPr>
              <a:xfrm>
                <a:off x="710" y="3150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8" name="Line 17"/>
              <p:cNvSpPr/>
              <p:nvPr/>
            </p:nvSpPr>
            <p:spPr>
              <a:xfrm>
                <a:off x="1431" y="2305"/>
                <a:ext cx="485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39" name="Line 19"/>
              <p:cNvSpPr/>
              <p:nvPr/>
            </p:nvSpPr>
            <p:spPr>
              <a:xfrm>
                <a:off x="1414" y="2686"/>
                <a:ext cx="1171" cy="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0" name="Line 20"/>
              <p:cNvSpPr/>
              <p:nvPr/>
            </p:nvSpPr>
            <p:spPr>
              <a:xfrm>
                <a:off x="4461" y="2693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1" name="Line 21"/>
              <p:cNvSpPr/>
              <p:nvPr/>
            </p:nvSpPr>
            <p:spPr>
              <a:xfrm>
                <a:off x="2853" y="2701"/>
                <a:ext cx="1155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2" name="Line 22"/>
              <p:cNvSpPr/>
              <p:nvPr/>
            </p:nvSpPr>
            <p:spPr>
              <a:xfrm flipH="1">
                <a:off x="2853" y="2315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3" name="Line 24"/>
              <p:cNvSpPr/>
              <p:nvPr/>
            </p:nvSpPr>
            <p:spPr>
              <a:xfrm flipH="1">
                <a:off x="4461" y="2312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4" name="Line 25"/>
              <p:cNvSpPr/>
              <p:nvPr/>
            </p:nvSpPr>
            <p:spPr>
              <a:xfrm flipH="1">
                <a:off x="4461" y="3143"/>
                <a:ext cx="26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5" name="Line 26"/>
              <p:cNvSpPr/>
              <p:nvPr/>
            </p:nvSpPr>
            <p:spPr>
              <a:xfrm flipH="1">
                <a:off x="2853" y="3143"/>
                <a:ext cx="938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6" name="Text Box 28"/>
              <p:cNvSpPr txBox="1"/>
              <p:nvPr/>
            </p:nvSpPr>
            <p:spPr>
              <a:xfrm>
                <a:off x="2400" y="3332"/>
                <a:ext cx="621" cy="2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10800" rIns="0" bIns="0" anchor="t"/>
              <a:lstStyle/>
              <a:p>
                <a:pPr lvl="0" eaLnBrk="0" hangingPunct="0"/>
                <a:r>
                  <a:rPr lang="zh-CN" altLang="en-US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判别逻辑</a:t>
                </a:r>
                <a:endPara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7" name="Text Box 29"/>
              <p:cNvSpPr txBox="1"/>
              <p:nvPr/>
            </p:nvSpPr>
            <p:spPr>
              <a:xfrm>
                <a:off x="480" y="2208"/>
                <a:ext cx="211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AB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8" name="Text Box 30"/>
              <p:cNvSpPr txBox="1"/>
              <p:nvPr/>
            </p:nvSpPr>
            <p:spPr>
              <a:xfrm>
                <a:off x="4800" y="2208"/>
                <a:ext cx="211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AB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49" name="Text Box 31"/>
              <p:cNvSpPr txBox="1"/>
              <p:nvPr/>
            </p:nvSpPr>
            <p:spPr>
              <a:xfrm>
                <a:off x="480" y="2592"/>
                <a:ext cx="211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DB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50" name="Text Box 32"/>
              <p:cNvSpPr txBox="1"/>
              <p:nvPr/>
            </p:nvSpPr>
            <p:spPr>
              <a:xfrm>
                <a:off x="4800" y="2592"/>
                <a:ext cx="211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DB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51" name="Text Box 33"/>
              <p:cNvSpPr txBox="1"/>
              <p:nvPr/>
            </p:nvSpPr>
            <p:spPr>
              <a:xfrm>
                <a:off x="480" y="3024"/>
                <a:ext cx="210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CB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52" name="Text Box 34"/>
              <p:cNvSpPr txBox="1"/>
              <p:nvPr/>
            </p:nvSpPr>
            <p:spPr>
              <a:xfrm>
                <a:off x="4800" y="3024"/>
                <a:ext cx="211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en-US" altLang="zh-CN" sz="1800" b="1" dirty="0">
                    <a:latin typeface="Times New Roman" panose="02020603050405020304" pitchFamily="18" charset="0"/>
                    <a:ea typeface="新宋体" panose="02010609030101010101" charset="-122"/>
                  </a:rPr>
                  <a:t>CB</a:t>
                </a:r>
                <a:endPara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53" name="Line 39"/>
              <p:cNvSpPr/>
              <p:nvPr/>
            </p:nvSpPr>
            <p:spPr>
              <a:xfrm>
                <a:off x="2448" y="2304"/>
                <a:ext cx="172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30754" name="Line 40"/>
              <p:cNvSpPr/>
              <p:nvPr/>
            </p:nvSpPr>
            <p:spPr>
              <a:xfrm flipH="1">
                <a:off x="3648" y="2304"/>
                <a:ext cx="364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</p:grpSp>
      </p:grpSp>
      <p:sp>
        <p:nvSpPr>
          <p:cNvPr id="38" name="Rectangle 6"/>
          <p:cNvSpPr txBox="1">
            <a:spLocks noChangeArrowheads="1"/>
          </p:cNvSpPr>
          <p:nvPr/>
        </p:nvSpPr>
        <p:spPr bwMode="auto">
          <a:xfrm>
            <a:off x="836613" y="6286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一、双端口存储器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97986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1341438"/>
            <a:ext cx="7939088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特点：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同一个存储器具有两组相互独立的读写控制线路，允许两个独立的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或控制器同时异步地访问存储单元，是一种高速工作的存储器。其最大的特点是存储数据共享。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结构特点：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具有左右两个端口，每一个端口都有自己的片选控制信号和输出使能控制信号。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访问冲突：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当左端口和右端口的地址不相同时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，在两个端口上同时进行读写操作，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不会发生冲突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。若左、右端口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同时访问相同的存储单元，则会发生读写冲突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解决方法：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判断逻辑决定对哪个端口优先进行读写操作，而暂时关闭另一个被延迟的端口，即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置其忙信号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BUSY#=0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</p:txBody>
      </p:sp>
      <p:sp>
        <p:nvSpPr>
          <p:cNvPr id="31747" name="Rectangle 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97990" name="Rectangle 6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一、双端口存储器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5826" name="Picture 2" descr="http://www.pcolive.com/ad/langke/imges/osa.jpg">
            <a:hlinkClick r:id="rId1"/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300788" y="1196975"/>
            <a:ext cx="2224087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27" name="Picture 3" descr="http://www.pcolive.com/ad/langke/imges/osc.jpg">
            <a:hlinkClick r:id="rId4"/>
          </p:cNvPr>
          <p:cNvPicPr>
            <a:picLocks noChangeAspect="1"/>
          </p:cNvPicPr>
          <p:nvPr/>
        </p:nvPicPr>
        <p:blipFill>
          <a:blip r:embed="rId5" r:link="rId3"/>
          <a:stretch>
            <a:fillRect/>
          </a:stretch>
        </p:blipFill>
        <p:spPr>
          <a:xfrm>
            <a:off x="3851275" y="1196975"/>
            <a:ext cx="2157413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28" name="Picture 4" descr="http://www.pcolive.com/ad/langke/imges/odl.jpg">
            <a:hlinkClick r:id="rId6"/>
          </p:cNvPr>
          <p:cNvPicPr>
            <a:picLocks noChangeAspect="1"/>
          </p:cNvPicPr>
          <p:nvPr/>
        </p:nvPicPr>
        <p:blipFill>
          <a:blip r:embed="rId7" r:link="rId3"/>
          <a:stretch>
            <a:fillRect/>
          </a:stretch>
        </p:blipFill>
        <p:spPr>
          <a:xfrm>
            <a:off x="2339975" y="3429000"/>
            <a:ext cx="2224088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29" name="Picture 5" descr="http://www.pcolive.com/ad/langke/imges/osb.jpg">
            <a:hlinkClick r:id="rId8"/>
          </p:cNvPr>
          <p:cNvPicPr>
            <a:picLocks noChangeAspect="1"/>
          </p:cNvPicPr>
          <p:nvPr/>
        </p:nvPicPr>
        <p:blipFill>
          <a:blip r:embed="rId9" r:link="rId3"/>
          <a:stretch>
            <a:fillRect/>
          </a:stretch>
        </p:blipFill>
        <p:spPr>
          <a:xfrm>
            <a:off x="1403350" y="1222375"/>
            <a:ext cx="2135188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30" name="Picture 6" descr="image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263" y="3429000"/>
            <a:ext cx="2490787" cy="2135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7" name="Text Box 7"/>
          <p:cNvSpPr txBox="1"/>
          <p:nvPr/>
        </p:nvSpPr>
        <p:spPr>
          <a:xfrm>
            <a:off x="611188" y="476250"/>
            <a:ext cx="1150937" cy="64135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盘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8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200400" y="5899150"/>
            <a:ext cx="4535488" cy="520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存储体：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NAND  FLASH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58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2058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2058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2058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" fill="hold"/>
                                        <p:tgtEl>
                                          <p:spTgt spid="2058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836613"/>
            <a:ext cx="4343400" cy="6794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indent="0" defTabSz="914400" eaLnBrk="1" latinLnBrk="0" hangingPunct="1">
              <a:lnSpc>
                <a:spcPct val="100000"/>
              </a:lnSpc>
              <a:buNone/>
            </a:pPr>
            <a:r>
              <a:rPr lang="en-US" altLang="zh-CN" sz="2800" b="1" baseline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1</a:t>
            </a:r>
            <a:r>
              <a:rPr lang="zh-CN" altLang="en-US" sz="2800" b="1" baseline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、无冲突的读写控制</a:t>
            </a:r>
            <a:r>
              <a:rPr lang="zh-CN" altLang="en-US" baseline="0"/>
              <a:t> </a:t>
            </a:r>
            <a:endParaRPr lang="zh-CN" altLang="en-US" baseline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200400"/>
            <a:ext cx="7772400" cy="2667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）读操作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CE</a:t>
            </a:r>
            <a:r>
              <a:rPr kumimoji="1" lang="en-US" altLang="zh-CN" sz="2400" b="1" i="0" u="none" strike="noStrike" kern="0" cap="none" spc="0" normalizeH="0" baseline="30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#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=L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R/W</a:t>
            </a:r>
            <a:r>
              <a:rPr kumimoji="1" lang="en-US" altLang="zh-CN" sz="2400" b="1" i="0" u="none" strike="noStrike" kern="0" cap="none" spc="0" normalizeH="0" baseline="30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#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=H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OE</a:t>
            </a:r>
            <a:r>
              <a:rPr kumimoji="1" lang="en-US" altLang="zh-CN" sz="2400" b="1" i="0" u="none" strike="noStrike" kern="0" cap="none" spc="0" normalizeH="0" baseline="30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#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=L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，读出数据送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）写操作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CE</a:t>
            </a:r>
            <a:r>
              <a:rPr kumimoji="1" lang="en-US" altLang="zh-CN" sz="2400" b="1" i="0" u="none" strike="noStrike" kern="0" cap="none" spc="0" normalizeH="0" baseline="30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#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=L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R/W</a:t>
            </a:r>
            <a:r>
              <a:rPr kumimoji="1" lang="en-US" altLang="zh-CN" sz="2400" b="1" i="0" u="none" strike="noStrike" kern="0" cap="none" spc="0" normalizeH="0" baseline="30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#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=L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</a:t>
            </a:r>
            <a:r>
              <a:rPr lang="en-US" altLang="zh-CN" sz="2400" b="1" strike="noStrike" noProof="0">
                <a:ln>
                  <a:noFill/>
                </a:ln>
                <a:solidFill>
                  <a:srgbClr val="000099"/>
                </a:solidFill>
                <a:uLnTx/>
                <a:uFillTx/>
                <a:sym typeface="+mn-ea"/>
              </a:rPr>
              <a:t>OE</a:t>
            </a:r>
            <a:r>
              <a:rPr lang="en-US" altLang="zh-CN" sz="2400" b="1" strike="noStrike" baseline="30000" noProof="0">
                <a:ln>
                  <a:noFill/>
                </a:ln>
                <a:solidFill>
                  <a:srgbClr val="000099"/>
                </a:solidFill>
                <a:uLnTx/>
                <a:uFillTx/>
                <a:sym typeface="+mn-ea"/>
              </a:rPr>
              <a:t>#</a:t>
            </a:r>
            <a:r>
              <a:rPr lang="en-US" altLang="zh-CN" sz="2400" b="1" strike="noStrike" noProof="0">
                <a:ln>
                  <a:noFill/>
                </a:ln>
                <a:solidFill>
                  <a:srgbClr val="000099"/>
                </a:solidFill>
                <a:uLnTx/>
                <a:uFillTx/>
                <a:sym typeface="+mn-ea"/>
              </a:rPr>
              <a:t>=H</a:t>
            </a:r>
            <a:r>
              <a:rPr lang="zh-CN" altLang="en-US" sz="2400" b="1" strike="noStrike" noProof="0">
                <a:ln>
                  <a:noFill/>
                </a:ln>
                <a:solidFill>
                  <a:srgbClr val="000099"/>
                </a:solidFill>
                <a:uLnTx/>
                <a:uFillTx/>
                <a:sym typeface="+mn-ea"/>
              </a:rPr>
              <a:t>，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DR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的数据写入存储器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2771" name="Rectangle 4"/>
          <p:cNvSpPr/>
          <p:nvPr/>
        </p:nvSpPr>
        <p:spPr>
          <a:xfrm>
            <a:off x="609600" y="1828800"/>
            <a:ext cx="76962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buBlip>
                <a:blip r:embed="rId1"/>
              </a:buBlip>
            </a:pPr>
            <a:r>
              <a:rPr lang="en-US" altLang="zh-CN" b="1" dirty="0">
                <a:latin typeface="宋体" panose="02010600030101010101" pitchFamily="2" charset="-122"/>
                <a:ea typeface="新宋体" panose="02010609030101010101" charset="-122"/>
              </a:rPr>
              <a:t>  </a:t>
            </a:r>
            <a:r>
              <a:rPr lang="zh-CN" altLang="en-US" b="1" dirty="0">
                <a:latin typeface="宋体" panose="02010600030101010101" pitchFamily="2" charset="-122"/>
                <a:ea typeface="新宋体" panose="02010609030101010101" charset="-122"/>
              </a:rPr>
              <a:t>当访问的两个地址码不相同时，在两个端口上均可进行读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b="1" dirty="0">
                <a:latin typeface="宋体" panose="02010600030101010101" pitchFamily="2" charset="-122"/>
                <a:ea typeface="新宋体" panose="02010609030101010101" charset="-122"/>
              </a:rPr>
              <a:t>写操作。</a:t>
            </a:r>
            <a:endParaRPr lang="zh-CN" altLang="en-US" b="1" dirty="0">
              <a:latin typeface="宋体" panose="02010600030101010101" pitchFamily="2" charset="-122"/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9275"/>
            <a:ext cx="5334000" cy="6794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indent="0" defTabSz="914400" eaLnBrk="1" latinLnBrk="0" hangingPunct="1">
              <a:lnSpc>
                <a:spcPct val="100000"/>
              </a:lnSpc>
              <a:buNone/>
            </a:pPr>
            <a:r>
              <a:rPr lang="en-US" altLang="zh-CN" sz="2800" b="1" baseline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2</a:t>
            </a:r>
            <a:r>
              <a:rPr lang="zh-CN" altLang="en-US" sz="2800" b="1" baseline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、有冲突的读写控制</a:t>
            </a:r>
            <a:r>
              <a:rPr lang="zh-CN" altLang="en-US" b="1" baseline="0"/>
              <a:t> </a:t>
            </a:r>
            <a:endParaRPr lang="zh-CN" altLang="en-US" b="1" baseline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12875"/>
            <a:ext cx="7772400" cy="990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当两个端口试图在同一时间内访问同一存储单元时发生冲突。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3795" name="Rectangle 4"/>
          <p:cNvSpPr/>
          <p:nvPr/>
        </p:nvSpPr>
        <p:spPr>
          <a:xfrm>
            <a:off x="539750" y="2492375"/>
            <a:ext cx="7162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解决方法：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3796" name="Rectangle 5"/>
          <p:cNvSpPr/>
          <p:nvPr/>
        </p:nvSpPr>
        <p:spPr>
          <a:xfrm>
            <a:off x="611188" y="3068638"/>
            <a:ext cx="7467600" cy="3381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      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当两个端口同时存取存储器同一存储单元时，便发生读写冲突。为解决此问题，特设置了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BUSY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新宋体" panose="02010609030101010101" charset="-122"/>
              </a:rPr>
              <a:t>#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标志。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      由片上的判断逻辑决定对哪个端口优先进行读写操作，延迟另一端口的读写（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BUSY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新宋体" panose="02010609030101010101" charset="-122"/>
              </a:rPr>
              <a:t>#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=L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）。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　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1.CE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判断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: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如果地址匹配且在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CE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之前有效，片上的控制逻辑在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CEL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CER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之间进行判断来选择端口。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　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地址有效判断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: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如果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CE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在地址匹配之前变低，片上的控制逻辑在左、右地址间进行判断来选择端口。    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en-US" altLang="zh-CN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34818" name="Rectangle 4"/>
          <p:cNvSpPr/>
          <p:nvPr/>
        </p:nvSpPr>
        <p:spPr>
          <a:xfrm>
            <a:off x="0" y="20002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299011" name="Object 2"/>
          <p:cNvGraphicFramePr/>
          <p:nvPr/>
        </p:nvGraphicFramePr>
        <p:xfrm>
          <a:off x="323850" y="811213"/>
          <a:ext cx="8569325" cy="484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5759450" imgH="3184525" progId="Visio.Drawing.11">
                  <p:embed/>
                </p:oleObj>
              </mc:Choice>
              <mc:Fallback>
                <p:oleObj name="" r:id="rId1" imgW="5759450" imgH="3184525" progId="Visio.Drawing.11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811213"/>
                        <a:ext cx="8569325" cy="4849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Rectangle 5"/>
          <p:cNvSpPr/>
          <p:nvPr/>
        </p:nvSpPr>
        <p:spPr>
          <a:xfrm>
            <a:off x="1042988" y="333375"/>
            <a:ext cx="60896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2K×16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位双端口存储器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IDT7133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的逻辑框图 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990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/>
          <p:nvPr/>
        </p:nvSpPr>
        <p:spPr>
          <a:xfrm>
            <a:off x="0" y="260350"/>
            <a:ext cx="8294370" cy="6794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1)</a:t>
            </a:r>
            <a:r>
              <a:rPr sz="2800" b="1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未发生冲突时</a:t>
            </a:r>
            <a:r>
              <a:rPr lang="zh-CN" sz="2800" b="1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读写时序波形（左读右写）</a:t>
            </a:r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1651000"/>
            <a:ext cx="8046720" cy="3556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/>
          <p:nvPr/>
        </p:nvSpPr>
        <p:spPr>
          <a:xfrm>
            <a:off x="0" y="260350"/>
            <a:ext cx="6227763" cy="6794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2)</a:t>
            </a:r>
            <a:r>
              <a:rPr lang="zh-CN" altLang="en-US" sz="2800" b="1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地址先出现</a:t>
            </a:r>
            <a:r>
              <a:rPr lang="en-US" altLang="zh-CN" sz="2800" b="1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: </a:t>
            </a:r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2138680"/>
            <a:ext cx="8190865" cy="2212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375920"/>
            <a:ext cx="4229100" cy="447675"/>
          </a:xfrm>
          <a:prstGeom prst="rect">
            <a:avLst/>
          </a:prstGeom>
        </p:spPr>
      </p:pic>
      <p:sp>
        <p:nvSpPr>
          <p:cNvPr id="5" name="文本框 4">
            <a:hlinkClick r:id="rId1" action="ppaction://hlinkfile"/>
          </p:cNvPr>
          <p:cNvSpPr txBox="1"/>
          <p:nvPr/>
        </p:nvSpPr>
        <p:spPr>
          <a:xfrm>
            <a:off x="739140" y="499237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3-25.swf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914400"/>
            <a:ext cx="5562600" cy="6794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indent="0" defTabSz="914400" eaLnBrk="1" latinLnBrk="0" hangingPunct="1">
              <a:lnSpc>
                <a:spcPct val="100000"/>
              </a:lnSpc>
              <a:buNone/>
            </a:pPr>
            <a:r>
              <a:rPr lang="en-US" altLang="zh-CN" sz="2800" b="1" baseline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3</a:t>
            </a:r>
            <a:r>
              <a:rPr lang="zh-CN" altLang="en-US" sz="2800" b="1" baseline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、双端口存储器的应用</a:t>
            </a:r>
            <a:r>
              <a:rPr lang="zh-CN" altLang="en-US" baseline="0"/>
              <a:t> </a:t>
            </a:r>
            <a:endParaRPr lang="zh-CN" altLang="en-US" baseline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13435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①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实现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与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DMA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（或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IOP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）同时访问内存。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② 在多机系统中，实现彼此间的信息交换。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③ 为运算器的两个输入端并行提供数据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④ 双端口结构的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Cache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，可同时与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和主存交换信息。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lang="en-US" altLang="zh-CN" sz="2400" b="1" dirty="0">
              <a:solidFill>
                <a:srgbClr val="000099"/>
              </a:solidFill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二、多体交叉存储器</a:t>
            </a:r>
            <a:r>
              <a:rPr kumimoji="1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0037" name="Rectangle 5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345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特点：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通过改进主存的组织方式，在不改变存储器存取周期的情况下，提高存储器的带宽。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结构特点：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多体交叉存储器由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个的存储体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（或称存储模块）组成，每个存储体有相同的容量和存取速度，又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有各自独立的地址寄存器、地址译码器、读写电路和驱动电路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编址方法：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交叉编址，即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任何两个相邻地址的物理单元不属于同一个存储体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，一般在相邻的存储体中；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同一个存储体内的地址都是不连续的。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顺序编址</a:t>
            </a:r>
            <a:r>
              <a:rPr kumimoji="1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38948" name="Object 4"/>
          <p:cNvGraphicFramePr>
            <a:graphicFrameLocks noGrp="1"/>
          </p:cNvGraphicFramePr>
          <p:nvPr>
            <p:ph idx="1"/>
          </p:nvPr>
        </p:nvGraphicFramePr>
        <p:xfrm>
          <a:off x="1116013" y="1196975"/>
          <a:ext cx="6337300" cy="485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848225" imgH="3714750" progId="PBrush">
                  <p:embed/>
                </p:oleObj>
              </mc:Choice>
              <mc:Fallback>
                <p:oleObj name="" r:id="rId1" imgW="4848225" imgH="3714750" progId="PBrush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6013" y="1196975"/>
                        <a:ext cx="6337300" cy="4854575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3894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/>
          <p:cNvSpPr/>
          <p:nvPr/>
        </p:nvSpPr>
        <p:spPr>
          <a:xfrm>
            <a:off x="285750" y="1714500"/>
            <a:ext cx="49530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模块板容量：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16KB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，板内地址码 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13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~A</a:t>
            </a:r>
            <a:r>
              <a:rPr lang="en-US" altLang="zh-CN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endParaRPr lang="en-US" altLang="zh-CN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86" name="Rectangle 5"/>
          <p:cNvSpPr/>
          <p:nvPr/>
        </p:nvSpPr>
        <p:spPr>
          <a:xfrm>
            <a:off x="514350" y="1257300"/>
            <a:ext cx="22510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顺序方式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87" name="Rectangle 6"/>
          <p:cNvSpPr/>
          <p:nvPr/>
        </p:nvSpPr>
        <p:spPr>
          <a:xfrm>
            <a:off x="285750" y="2781300"/>
            <a:ext cx="51482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    A</a:t>
            </a:r>
            <a:r>
              <a:rPr lang="en-US" altLang="zh-CN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15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b="1" baseline="-30000" dirty="0">
                <a:latin typeface="Times New Roman" panose="02020603050405020304" pitchFamily="18" charset="0"/>
                <a:ea typeface="新宋体" panose="02010609030101010101" charset="-122"/>
              </a:rPr>
              <a:t>14 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经译码产生选板信号。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88" name="Rectangle 7"/>
          <p:cNvSpPr/>
          <p:nvPr/>
        </p:nvSpPr>
        <p:spPr>
          <a:xfrm>
            <a:off x="300038" y="3471863"/>
            <a:ext cx="4572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特点：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只需要一套电路         （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AR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DR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和读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写控制）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pSp>
        <p:nvGrpSpPr>
          <p:cNvPr id="41989" name="Group 8"/>
          <p:cNvGrpSpPr/>
          <p:nvPr/>
        </p:nvGrpSpPr>
        <p:grpSpPr>
          <a:xfrm>
            <a:off x="300038" y="4533900"/>
            <a:ext cx="4468812" cy="762000"/>
            <a:chOff x="9" y="3552"/>
            <a:chExt cx="2815" cy="480"/>
          </a:xfrm>
        </p:grpSpPr>
        <p:sp>
          <p:nvSpPr>
            <p:cNvPr id="41990" name="Rectangle 9"/>
            <p:cNvSpPr/>
            <p:nvPr/>
          </p:nvSpPr>
          <p:spPr>
            <a:xfrm>
              <a:off x="9" y="3603"/>
              <a:ext cx="281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>
                <a:buBlip>
                  <a:blip r:embed="rId1"/>
                </a:buBlip>
              </a:pPr>
              <a:r>
                <a:rPr lang="en-US" altLang="zh-CN" b="1" dirty="0">
                  <a:latin typeface="Times New Roman" panose="02020603050405020304" pitchFamily="18" charset="0"/>
                  <a:ea typeface="新宋体" panose="02010609030101010101" charset="-122"/>
                </a:rPr>
                <a:t>   </a:t>
              </a:r>
              <a:r>
                <a:rPr lang="zh-CN" altLang="en-US" b="1" dirty="0">
                  <a:latin typeface="Times New Roman" panose="02020603050405020304" pitchFamily="18" charset="0"/>
                  <a:ea typeface="新宋体" panose="02010609030101010101" charset="-122"/>
                </a:rPr>
                <a:t>带宽仅为       ，</a:t>
              </a:r>
              <a:r>
                <a:rPr lang="en-US" altLang="zh-CN" b="1" dirty="0">
                  <a:latin typeface="Times New Roman" panose="02020603050405020304" pitchFamily="18" charset="0"/>
                  <a:ea typeface="新宋体" panose="02010609030101010101" charset="-122"/>
                </a:rPr>
                <a:t>T</a:t>
              </a:r>
              <a:r>
                <a:rPr lang="zh-CN" altLang="en-US" b="1" dirty="0">
                  <a:latin typeface="Times New Roman" panose="02020603050405020304" pitchFamily="18" charset="0"/>
                  <a:ea typeface="新宋体" panose="02010609030101010101" charset="-122"/>
                </a:rPr>
                <a:t>－存储周期</a:t>
              </a:r>
              <a:endParaRPr lang="zh-CN" altLang="en-US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aphicFrame>
          <p:nvGraphicFramePr>
            <p:cNvPr id="41991" name="Object 10"/>
            <p:cNvGraphicFramePr/>
            <p:nvPr/>
          </p:nvGraphicFramePr>
          <p:xfrm>
            <a:off x="1248" y="3552"/>
            <a:ext cx="19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2" imgW="3962400" imgH="9448800" progId="Equation.3">
                    <p:embed/>
                  </p:oleObj>
                </mc:Choice>
                <mc:Fallback>
                  <p:oleObj name="" r:id="rId2" imgW="3962400" imgH="9448800" progId="Equation.3">
                    <p:embed/>
                    <p:pic>
                      <p:nvPicPr>
                        <p:cNvPr id="0" name="Object 1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248" y="3552"/>
                          <a:ext cx="199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992" name="Group 11"/>
          <p:cNvGrpSpPr/>
          <p:nvPr/>
        </p:nvGrpSpPr>
        <p:grpSpPr>
          <a:xfrm>
            <a:off x="5151438" y="852488"/>
            <a:ext cx="3783012" cy="4876800"/>
            <a:chOff x="3281" y="960"/>
            <a:chExt cx="2383" cy="3072"/>
          </a:xfrm>
        </p:grpSpPr>
        <p:sp>
          <p:nvSpPr>
            <p:cNvPr id="41993" name="Text Box 12"/>
            <p:cNvSpPr txBox="1"/>
            <p:nvPr/>
          </p:nvSpPr>
          <p:spPr>
            <a:xfrm>
              <a:off x="3688" y="1104"/>
              <a:ext cx="1939" cy="21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endParaRPr lang="zh-CN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1994" name="Text Box 13"/>
            <p:cNvSpPr txBox="1"/>
            <p:nvPr/>
          </p:nvSpPr>
          <p:spPr>
            <a:xfrm>
              <a:off x="3688" y="1574"/>
              <a:ext cx="388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1995" name="Text Box 14"/>
            <p:cNvSpPr txBox="1"/>
            <p:nvPr/>
          </p:nvSpPr>
          <p:spPr>
            <a:xfrm>
              <a:off x="3688" y="1726"/>
              <a:ext cx="388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1996" name="Text Box 15"/>
            <p:cNvSpPr txBox="1"/>
            <p:nvPr/>
          </p:nvSpPr>
          <p:spPr>
            <a:xfrm>
              <a:off x="3688" y="1877"/>
              <a:ext cx="388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1997" name="Text Box 16"/>
            <p:cNvSpPr txBox="1"/>
            <p:nvPr/>
          </p:nvSpPr>
          <p:spPr>
            <a:xfrm>
              <a:off x="3688" y="2028"/>
              <a:ext cx="388" cy="45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1998" name="Text Box 17"/>
            <p:cNvSpPr txBox="1"/>
            <p:nvPr/>
          </p:nvSpPr>
          <p:spPr>
            <a:xfrm>
              <a:off x="3688" y="2481"/>
              <a:ext cx="388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16383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1999" name="Text Box 18"/>
            <p:cNvSpPr txBox="1"/>
            <p:nvPr/>
          </p:nvSpPr>
          <p:spPr>
            <a:xfrm>
              <a:off x="4205" y="1574"/>
              <a:ext cx="387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16384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0" name="Text Box 19"/>
            <p:cNvSpPr txBox="1"/>
            <p:nvPr/>
          </p:nvSpPr>
          <p:spPr>
            <a:xfrm>
              <a:off x="4205" y="1726"/>
              <a:ext cx="387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16385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1" name="Text Box 20"/>
            <p:cNvSpPr txBox="1"/>
            <p:nvPr/>
          </p:nvSpPr>
          <p:spPr>
            <a:xfrm>
              <a:off x="4205" y="1877"/>
              <a:ext cx="387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16386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2" name="Text Box 21"/>
            <p:cNvSpPr txBox="1"/>
            <p:nvPr/>
          </p:nvSpPr>
          <p:spPr>
            <a:xfrm>
              <a:off x="4205" y="2028"/>
              <a:ext cx="387" cy="45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3" name="Text Box 22"/>
            <p:cNvSpPr txBox="1"/>
            <p:nvPr/>
          </p:nvSpPr>
          <p:spPr>
            <a:xfrm>
              <a:off x="4205" y="2481"/>
              <a:ext cx="387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32767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4" name="Text Box 23"/>
            <p:cNvSpPr txBox="1"/>
            <p:nvPr/>
          </p:nvSpPr>
          <p:spPr>
            <a:xfrm>
              <a:off x="4722" y="1574"/>
              <a:ext cx="388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32768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5" name="Text Box 24"/>
            <p:cNvSpPr txBox="1"/>
            <p:nvPr/>
          </p:nvSpPr>
          <p:spPr>
            <a:xfrm>
              <a:off x="4722" y="1726"/>
              <a:ext cx="388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32769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6" name="Text Box 25"/>
            <p:cNvSpPr txBox="1"/>
            <p:nvPr/>
          </p:nvSpPr>
          <p:spPr>
            <a:xfrm>
              <a:off x="4722" y="1877"/>
              <a:ext cx="388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32770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7" name="Text Box 26"/>
            <p:cNvSpPr txBox="1"/>
            <p:nvPr/>
          </p:nvSpPr>
          <p:spPr>
            <a:xfrm>
              <a:off x="4722" y="2028"/>
              <a:ext cx="388" cy="45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8" name="Text Box 27"/>
            <p:cNvSpPr txBox="1"/>
            <p:nvPr/>
          </p:nvSpPr>
          <p:spPr>
            <a:xfrm>
              <a:off x="4722" y="2481"/>
              <a:ext cx="388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49151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09" name="Text Box 28"/>
            <p:cNvSpPr txBox="1"/>
            <p:nvPr/>
          </p:nvSpPr>
          <p:spPr>
            <a:xfrm>
              <a:off x="5239" y="1574"/>
              <a:ext cx="388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49152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0" name="Text Box 29"/>
            <p:cNvSpPr txBox="1"/>
            <p:nvPr/>
          </p:nvSpPr>
          <p:spPr>
            <a:xfrm>
              <a:off x="5239" y="1726"/>
              <a:ext cx="388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49153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1" name="Text Box 30"/>
            <p:cNvSpPr txBox="1"/>
            <p:nvPr/>
          </p:nvSpPr>
          <p:spPr>
            <a:xfrm>
              <a:off x="5239" y="1877"/>
              <a:ext cx="388" cy="15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49154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2" name="Text Box 31"/>
            <p:cNvSpPr txBox="1"/>
            <p:nvPr/>
          </p:nvSpPr>
          <p:spPr>
            <a:xfrm>
              <a:off x="5239" y="2028"/>
              <a:ext cx="388" cy="45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3" name="Text Box 32"/>
            <p:cNvSpPr txBox="1"/>
            <p:nvPr/>
          </p:nvSpPr>
          <p:spPr>
            <a:xfrm>
              <a:off x="5239" y="2481"/>
              <a:ext cx="388" cy="15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65535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4" name="Text Box 33"/>
            <p:cNvSpPr txBox="1"/>
            <p:nvPr/>
          </p:nvSpPr>
          <p:spPr>
            <a:xfrm>
              <a:off x="3683" y="1104"/>
              <a:ext cx="541" cy="21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模块号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5" name="Text Box 34"/>
            <p:cNvSpPr txBox="1"/>
            <p:nvPr/>
          </p:nvSpPr>
          <p:spPr>
            <a:xfrm>
              <a:off x="3669" y="960"/>
              <a:ext cx="168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15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6" name="Text Box 35"/>
            <p:cNvSpPr txBox="1"/>
            <p:nvPr/>
          </p:nvSpPr>
          <p:spPr>
            <a:xfrm>
              <a:off x="4055" y="960"/>
              <a:ext cx="169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14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7" name="Text Box 36"/>
            <p:cNvSpPr txBox="1"/>
            <p:nvPr/>
          </p:nvSpPr>
          <p:spPr>
            <a:xfrm>
              <a:off x="4247" y="960"/>
              <a:ext cx="169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8" name="Text Box 37"/>
            <p:cNvSpPr txBox="1"/>
            <p:nvPr/>
          </p:nvSpPr>
          <p:spPr>
            <a:xfrm>
              <a:off x="5496" y="960"/>
              <a:ext cx="168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19" name="Text Box 38"/>
            <p:cNvSpPr txBox="1"/>
            <p:nvPr/>
          </p:nvSpPr>
          <p:spPr>
            <a:xfrm>
              <a:off x="4199" y="2912"/>
              <a:ext cx="917" cy="20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数据寄存器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0" name="Line 39"/>
            <p:cNvSpPr/>
            <p:nvPr/>
          </p:nvSpPr>
          <p:spPr>
            <a:xfrm>
              <a:off x="4391" y="2635"/>
              <a:ext cx="1" cy="2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1" name="Line 40"/>
            <p:cNvSpPr/>
            <p:nvPr/>
          </p:nvSpPr>
          <p:spPr>
            <a:xfrm>
              <a:off x="4922" y="2641"/>
              <a:ext cx="1" cy="26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2" name="Line 41"/>
            <p:cNvSpPr/>
            <p:nvPr/>
          </p:nvSpPr>
          <p:spPr>
            <a:xfrm>
              <a:off x="3861" y="2635"/>
              <a:ext cx="338" cy="27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3" name="Line 42"/>
            <p:cNvSpPr/>
            <p:nvPr/>
          </p:nvSpPr>
          <p:spPr>
            <a:xfrm flipH="1">
              <a:off x="5110" y="2649"/>
              <a:ext cx="341" cy="25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4" name="AutoShape 43"/>
            <p:cNvSpPr/>
            <p:nvPr/>
          </p:nvSpPr>
          <p:spPr>
            <a:xfrm>
              <a:off x="4569" y="3120"/>
              <a:ext cx="101" cy="196"/>
            </a:xfrm>
            <a:prstGeom prst="upDownArrow">
              <a:avLst>
                <a:gd name="adj1" fmla="val 50000"/>
                <a:gd name="adj2" fmla="val 38802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5" name="Text Box 44"/>
            <p:cNvSpPr txBox="1"/>
            <p:nvPr/>
          </p:nvSpPr>
          <p:spPr>
            <a:xfrm>
              <a:off x="4272" y="3327"/>
              <a:ext cx="726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DB (8</a:t>
              </a:r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位</a:t>
              </a:r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)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6" name="Text Box 45"/>
            <p:cNvSpPr txBox="1"/>
            <p:nvPr/>
          </p:nvSpPr>
          <p:spPr>
            <a:xfrm>
              <a:off x="3696" y="3677"/>
              <a:ext cx="1584" cy="3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b="1" i="1" dirty="0">
                  <a:solidFill>
                    <a:srgbClr val="000000"/>
                  </a:solidFill>
                  <a:latin typeface="宋体" panose="02010600030101010101" pitchFamily="2" charset="-122"/>
                  <a:ea typeface="新宋体" panose="02010609030101010101" charset="-122"/>
                </a:rPr>
                <a:t>图</a:t>
              </a:r>
              <a:r>
                <a:rPr lang="en-US" altLang="zh-CN" b="1" i="1" dirty="0">
                  <a:solidFill>
                    <a:srgbClr val="000000"/>
                  </a:solidFill>
                  <a:latin typeface="宋体" panose="02010600030101010101" pitchFamily="2" charset="-122"/>
                  <a:ea typeface="新宋体" panose="02010609030101010101" charset="-122"/>
                </a:rPr>
                <a:t>3.29</a:t>
              </a:r>
              <a:r>
                <a:rPr lang="zh-CN" altLang="en-US" b="1" i="1" dirty="0">
                  <a:solidFill>
                    <a:srgbClr val="000000"/>
                  </a:solidFill>
                  <a:latin typeface="宋体" panose="02010600030101010101" pitchFamily="2" charset="-122"/>
                  <a:ea typeface="新宋体" panose="02010609030101010101" charset="-122"/>
                </a:rPr>
                <a:t>　顺序方式</a:t>
              </a:r>
              <a:endParaRPr lang="zh-CN" altLang="en-US" b="1" i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endParaRPr>
            </a:p>
          </p:txBody>
        </p:sp>
        <p:sp>
          <p:nvSpPr>
            <p:cNvPr id="42027" name="Text Box 46"/>
            <p:cNvSpPr txBox="1"/>
            <p:nvPr/>
          </p:nvSpPr>
          <p:spPr>
            <a:xfrm>
              <a:off x="3281" y="1008"/>
              <a:ext cx="415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内存地址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8" name="Text Box 47"/>
            <p:cNvSpPr txBox="1"/>
            <p:nvPr/>
          </p:nvSpPr>
          <p:spPr>
            <a:xfrm>
              <a:off x="4327" y="1407"/>
              <a:ext cx="201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29" name="Text Box 48"/>
            <p:cNvSpPr txBox="1"/>
            <p:nvPr/>
          </p:nvSpPr>
          <p:spPr>
            <a:xfrm>
              <a:off x="3792" y="1407"/>
              <a:ext cx="200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30" name="Text Box 49"/>
            <p:cNvSpPr txBox="1"/>
            <p:nvPr/>
          </p:nvSpPr>
          <p:spPr>
            <a:xfrm>
              <a:off x="4831" y="1404"/>
              <a:ext cx="201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2031" name="Text Box 50"/>
            <p:cNvSpPr txBox="1"/>
            <p:nvPr/>
          </p:nvSpPr>
          <p:spPr>
            <a:xfrm>
              <a:off x="5351" y="1403"/>
              <a:ext cx="201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301058" name="Object 2"/>
          <p:cNvGraphicFramePr/>
          <p:nvPr/>
        </p:nvGraphicFramePr>
        <p:xfrm>
          <a:off x="971550" y="1268413"/>
          <a:ext cx="6985000" cy="531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752975" imgH="3619500" progId="PBrush">
                  <p:embed/>
                </p:oleObj>
              </mc:Choice>
              <mc:Fallback>
                <p:oleObj name="" r:id="rId1" imgW="4752975" imgH="3619500" progId="PBrush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1268413"/>
                        <a:ext cx="6985000" cy="5319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5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交叉编址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hlinkClick r:id="rId3" action="ppaction://hlinkfile"/>
          </p:cNvPr>
          <p:cNvSpPr txBox="1"/>
          <p:nvPr/>
        </p:nvSpPr>
        <p:spPr>
          <a:xfrm>
            <a:off x="6182995" y="33528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3-26.swf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010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二、主存储器的性能指标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268413"/>
            <a:ext cx="8143875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存储容量：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指存储器可容纳的二进制信息量，描述存储容量的单位是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字节或位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一个二进制位（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bit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）是构成存储器的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最小单位；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字节（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byte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）是数据存储的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基本单位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单元地址是内存单元的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唯一标志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存储器具有两种基本的访问操作：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写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量化单位：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1K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10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   1M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20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    1G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30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    1T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40</a:t>
            </a:r>
            <a:endParaRPr kumimoji="1" lang="en-US" altLang="zh-CN" sz="2800" b="1" i="0" u="none" strike="noStrike" kern="0" cap="none" spc="0" normalizeH="0" baseline="3000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存储器芯片的存储容量＝存储单元个数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×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每存储单元的位数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692150"/>
            <a:ext cx="2438400" cy="6794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(2)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交叉方式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14313" y="1628775"/>
            <a:ext cx="5005388" cy="10493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模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交叉编址（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m=2</a:t>
            </a:r>
            <a:r>
              <a:rPr kumimoji="1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n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n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为正整数）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en-US" altLang="zh-CN" sz="2400" b="1" i="0" u="none" strike="noStrike" kern="0" cap="none" spc="0" normalizeH="0" baseline="-3000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Mj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m×i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j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pSp>
        <p:nvGrpSpPr>
          <p:cNvPr id="44035" name="Group 77"/>
          <p:cNvGrpSpPr/>
          <p:nvPr/>
        </p:nvGrpSpPr>
        <p:grpSpPr>
          <a:xfrm>
            <a:off x="4876800" y="765175"/>
            <a:ext cx="4267200" cy="5399088"/>
            <a:chOff x="3072" y="482"/>
            <a:chExt cx="2688" cy="3401"/>
          </a:xfrm>
        </p:grpSpPr>
        <p:sp>
          <p:nvSpPr>
            <p:cNvPr id="44036" name="Text Box 5"/>
            <p:cNvSpPr txBox="1"/>
            <p:nvPr/>
          </p:nvSpPr>
          <p:spPr>
            <a:xfrm>
              <a:off x="3462" y="636"/>
              <a:ext cx="2169" cy="21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                        </a:t>
              </a:r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字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37" name="Text Box 6"/>
            <p:cNvSpPr txBox="1"/>
            <p:nvPr/>
          </p:nvSpPr>
          <p:spPr>
            <a:xfrm>
              <a:off x="3456" y="1409"/>
              <a:ext cx="480" cy="20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AR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38" name="Text Box 7"/>
            <p:cNvSpPr txBox="1"/>
            <p:nvPr/>
          </p:nvSpPr>
          <p:spPr>
            <a:xfrm>
              <a:off x="3456" y="1846"/>
              <a:ext cx="434" cy="13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39" name="Text Box 8"/>
            <p:cNvSpPr txBox="1"/>
            <p:nvPr/>
          </p:nvSpPr>
          <p:spPr>
            <a:xfrm>
              <a:off x="3456" y="1976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4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0" name="Text Box 9"/>
            <p:cNvSpPr txBox="1"/>
            <p:nvPr/>
          </p:nvSpPr>
          <p:spPr>
            <a:xfrm>
              <a:off x="3456" y="2107"/>
              <a:ext cx="434" cy="39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1" name="Text Box 10"/>
            <p:cNvSpPr txBox="1"/>
            <p:nvPr/>
          </p:nvSpPr>
          <p:spPr>
            <a:xfrm>
              <a:off x="3456" y="2497"/>
              <a:ext cx="434" cy="20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4i+0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2" name="Text Box 11"/>
            <p:cNvSpPr txBox="1"/>
            <p:nvPr/>
          </p:nvSpPr>
          <p:spPr>
            <a:xfrm>
              <a:off x="4032" y="1409"/>
              <a:ext cx="432" cy="20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AR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3" name="Text Box 12"/>
            <p:cNvSpPr txBox="1"/>
            <p:nvPr/>
          </p:nvSpPr>
          <p:spPr>
            <a:xfrm>
              <a:off x="4034" y="1846"/>
              <a:ext cx="434" cy="13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4" name="Text Box 13"/>
            <p:cNvSpPr txBox="1"/>
            <p:nvPr/>
          </p:nvSpPr>
          <p:spPr>
            <a:xfrm>
              <a:off x="4034" y="1976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5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5" name="Text Box 14"/>
            <p:cNvSpPr txBox="1"/>
            <p:nvPr/>
          </p:nvSpPr>
          <p:spPr>
            <a:xfrm>
              <a:off x="4034" y="2107"/>
              <a:ext cx="434" cy="39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6" name="Text Box 15"/>
            <p:cNvSpPr txBox="1"/>
            <p:nvPr/>
          </p:nvSpPr>
          <p:spPr>
            <a:xfrm>
              <a:off x="4034" y="2497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4i+1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7" name="Text Box 16"/>
            <p:cNvSpPr txBox="1"/>
            <p:nvPr/>
          </p:nvSpPr>
          <p:spPr>
            <a:xfrm>
              <a:off x="4613" y="1409"/>
              <a:ext cx="475" cy="17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AR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8" name="Text Box 17"/>
            <p:cNvSpPr txBox="1"/>
            <p:nvPr/>
          </p:nvSpPr>
          <p:spPr>
            <a:xfrm>
              <a:off x="4613" y="1846"/>
              <a:ext cx="434" cy="13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49" name="Text Box 18"/>
            <p:cNvSpPr txBox="1"/>
            <p:nvPr/>
          </p:nvSpPr>
          <p:spPr>
            <a:xfrm>
              <a:off x="4613" y="1976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6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0" name="Text Box 19"/>
            <p:cNvSpPr txBox="1"/>
            <p:nvPr/>
          </p:nvSpPr>
          <p:spPr>
            <a:xfrm>
              <a:off x="4613" y="2107"/>
              <a:ext cx="434" cy="39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1" name="Text Box 20"/>
            <p:cNvSpPr txBox="1"/>
            <p:nvPr/>
          </p:nvSpPr>
          <p:spPr>
            <a:xfrm>
              <a:off x="4613" y="2497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4i+2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2" name="Text Box 21"/>
            <p:cNvSpPr txBox="1"/>
            <p:nvPr/>
          </p:nvSpPr>
          <p:spPr>
            <a:xfrm>
              <a:off x="5191" y="1409"/>
              <a:ext cx="377" cy="18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AR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3" name="Text Box 22"/>
            <p:cNvSpPr txBox="1"/>
            <p:nvPr/>
          </p:nvSpPr>
          <p:spPr>
            <a:xfrm>
              <a:off x="5191" y="1846"/>
              <a:ext cx="434" cy="13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4" name="Text Box 23"/>
            <p:cNvSpPr txBox="1"/>
            <p:nvPr/>
          </p:nvSpPr>
          <p:spPr>
            <a:xfrm>
              <a:off x="5191" y="1976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7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5" name="Text Box 24"/>
            <p:cNvSpPr txBox="1"/>
            <p:nvPr/>
          </p:nvSpPr>
          <p:spPr>
            <a:xfrm>
              <a:off x="5191" y="2107"/>
              <a:ext cx="434" cy="39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6" name="Text Box 25"/>
            <p:cNvSpPr txBox="1"/>
            <p:nvPr/>
          </p:nvSpPr>
          <p:spPr>
            <a:xfrm>
              <a:off x="5191" y="2497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4i+3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7" name="Text Box 26"/>
            <p:cNvSpPr txBox="1"/>
            <p:nvPr/>
          </p:nvSpPr>
          <p:spPr>
            <a:xfrm>
              <a:off x="5040" y="636"/>
              <a:ext cx="595" cy="21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模块号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8" name="Text Box 27"/>
            <p:cNvSpPr txBox="1"/>
            <p:nvPr/>
          </p:nvSpPr>
          <p:spPr>
            <a:xfrm>
              <a:off x="3459" y="482"/>
              <a:ext cx="189" cy="12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15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59" name="Text Box 28"/>
            <p:cNvSpPr txBox="1"/>
            <p:nvPr/>
          </p:nvSpPr>
          <p:spPr>
            <a:xfrm>
              <a:off x="4899" y="482"/>
              <a:ext cx="189" cy="12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0" name="Text Box 29"/>
            <p:cNvSpPr txBox="1"/>
            <p:nvPr/>
          </p:nvSpPr>
          <p:spPr>
            <a:xfrm>
              <a:off x="5044" y="482"/>
              <a:ext cx="188" cy="1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1" name="Text Box 30"/>
            <p:cNvSpPr txBox="1"/>
            <p:nvPr/>
          </p:nvSpPr>
          <p:spPr>
            <a:xfrm>
              <a:off x="5484" y="482"/>
              <a:ext cx="188" cy="1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2" name="Text Box 31"/>
            <p:cNvSpPr txBox="1"/>
            <p:nvPr/>
          </p:nvSpPr>
          <p:spPr>
            <a:xfrm>
              <a:off x="3072" y="533"/>
              <a:ext cx="380" cy="31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内存地址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3" name="Text Box 32"/>
            <p:cNvSpPr txBox="1"/>
            <p:nvPr/>
          </p:nvSpPr>
          <p:spPr>
            <a:xfrm>
              <a:off x="4434" y="893"/>
              <a:ext cx="224" cy="1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AB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4" name="Line 33"/>
            <p:cNvSpPr/>
            <p:nvPr/>
          </p:nvSpPr>
          <p:spPr>
            <a:xfrm>
              <a:off x="4536" y="1031"/>
              <a:ext cx="0" cy="15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5" name="Line 34"/>
            <p:cNvSpPr/>
            <p:nvPr/>
          </p:nvSpPr>
          <p:spPr>
            <a:xfrm>
              <a:off x="3692" y="1193"/>
              <a:ext cx="173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6" name="Line 35"/>
            <p:cNvSpPr/>
            <p:nvPr/>
          </p:nvSpPr>
          <p:spPr>
            <a:xfrm>
              <a:off x="3697" y="1193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7" name="Line 36"/>
            <p:cNvSpPr/>
            <p:nvPr/>
          </p:nvSpPr>
          <p:spPr>
            <a:xfrm>
              <a:off x="4267" y="1192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8" name="Line 37"/>
            <p:cNvSpPr/>
            <p:nvPr/>
          </p:nvSpPr>
          <p:spPr>
            <a:xfrm>
              <a:off x="4824" y="1193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69" name="Line 38"/>
            <p:cNvSpPr/>
            <p:nvPr/>
          </p:nvSpPr>
          <p:spPr>
            <a:xfrm>
              <a:off x="5422" y="1193"/>
              <a:ext cx="0" cy="24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0" name="Text Box 39"/>
            <p:cNvSpPr txBox="1"/>
            <p:nvPr/>
          </p:nvSpPr>
          <p:spPr>
            <a:xfrm>
              <a:off x="3457" y="2627"/>
              <a:ext cx="434" cy="19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1" name="Text Box 40"/>
            <p:cNvSpPr txBox="1"/>
            <p:nvPr/>
          </p:nvSpPr>
          <p:spPr>
            <a:xfrm>
              <a:off x="4035" y="2627"/>
              <a:ext cx="434" cy="19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2" name="Text Box 41"/>
            <p:cNvSpPr txBox="1"/>
            <p:nvPr/>
          </p:nvSpPr>
          <p:spPr>
            <a:xfrm>
              <a:off x="4614" y="2627"/>
              <a:ext cx="433" cy="19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3" name="Text Box 42"/>
            <p:cNvSpPr txBox="1"/>
            <p:nvPr/>
          </p:nvSpPr>
          <p:spPr>
            <a:xfrm>
              <a:off x="5192" y="2627"/>
              <a:ext cx="434" cy="19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eaLnBrk="0" hangingPunct="0"/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…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4" name="Text Box 43"/>
            <p:cNvSpPr txBox="1"/>
            <p:nvPr/>
          </p:nvSpPr>
          <p:spPr>
            <a:xfrm>
              <a:off x="3457" y="2824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65532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5" name="Text Box 44"/>
            <p:cNvSpPr txBox="1"/>
            <p:nvPr/>
          </p:nvSpPr>
          <p:spPr>
            <a:xfrm>
              <a:off x="4035" y="2824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65533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6" name="Text Box 45"/>
            <p:cNvSpPr txBox="1"/>
            <p:nvPr/>
          </p:nvSpPr>
          <p:spPr>
            <a:xfrm>
              <a:off x="4614" y="2824"/>
              <a:ext cx="433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65534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7" name="Text Box 46"/>
            <p:cNvSpPr txBox="1"/>
            <p:nvPr/>
          </p:nvSpPr>
          <p:spPr>
            <a:xfrm>
              <a:off x="5192" y="2824"/>
              <a:ext cx="434" cy="1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65535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8" name="Text Box 47"/>
            <p:cNvSpPr txBox="1"/>
            <p:nvPr/>
          </p:nvSpPr>
          <p:spPr>
            <a:xfrm>
              <a:off x="4029" y="1667"/>
              <a:ext cx="224" cy="1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79" name="Text Box 48"/>
            <p:cNvSpPr txBox="1"/>
            <p:nvPr/>
          </p:nvSpPr>
          <p:spPr>
            <a:xfrm>
              <a:off x="4580" y="1693"/>
              <a:ext cx="225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0" name="Text Box 49"/>
            <p:cNvSpPr txBox="1"/>
            <p:nvPr/>
          </p:nvSpPr>
          <p:spPr>
            <a:xfrm>
              <a:off x="5174" y="1692"/>
              <a:ext cx="225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3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1" name="Line 50"/>
            <p:cNvSpPr/>
            <p:nvPr/>
          </p:nvSpPr>
          <p:spPr>
            <a:xfrm>
              <a:off x="3691" y="1633"/>
              <a:ext cx="0" cy="24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2" name="Line 51"/>
            <p:cNvSpPr/>
            <p:nvPr/>
          </p:nvSpPr>
          <p:spPr>
            <a:xfrm>
              <a:off x="4260" y="1634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3" name="Line 52"/>
            <p:cNvSpPr/>
            <p:nvPr/>
          </p:nvSpPr>
          <p:spPr>
            <a:xfrm>
              <a:off x="4817" y="1593"/>
              <a:ext cx="0" cy="24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4" name="Line 53"/>
            <p:cNvSpPr/>
            <p:nvPr/>
          </p:nvSpPr>
          <p:spPr>
            <a:xfrm>
              <a:off x="5416" y="1594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5" name="Text Box 54"/>
            <p:cNvSpPr txBox="1"/>
            <p:nvPr/>
          </p:nvSpPr>
          <p:spPr>
            <a:xfrm>
              <a:off x="3466" y="1671"/>
              <a:ext cx="225" cy="1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6" name="Text Box 55"/>
            <p:cNvSpPr txBox="1"/>
            <p:nvPr/>
          </p:nvSpPr>
          <p:spPr>
            <a:xfrm>
              <a:off x="3452" y="3193"/>
              <a:ext cx="436" cy="1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DR</a:t>
              </a:r>
              <a:r>
                <a:rPr lang="en-US" altLang="zh-CN" sz="16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7" name="Text Box 56"/>
            <p:cNvSpPr txBox="1"/>
            <p:nvPr/>
          </p:nvSpPr>
          <p:spPr>
            <a:xfrm>
              <a:off x="4030" y="3193"/>
              <a:ext cx="434" cy="1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DR</a:t>
              </a:r>
              <a:r>
                <a:rPr lang="en-US" altLang="zh-CN" sz="16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8" name="Text Box 57"/>
            <p:cNvSpPr txBox="1"/>
            <p:nvPr/>
          </p:nvSpPr>
          <p:spPr>
            <a:xfrm>
              <a:off x="4609" y="3193"/>
              <a:ext cx="431" cy="1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DR</a:t>
              </a:r>
              <a:r>
                <a:rPr lang="en-US" altLang="zh-CN" sz="16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89" name="Text Box 58"/>
            <p:cNvSpPr txBox="1"/>
            <p:nvPr/>
          </p:nvSpPr>
          <p:spPr>
            <a:xfrm>
              <a:off x="5187" y="3193"/>
              <a:ext cx="381" cy="1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600" b="1" dirty="0">
                  <a:latin typeface="Times New Roman" panose="02020603050405020304" pitchFamily="18" charset="0"/>
                  <a:ea typeface="新宋体" panose="02010609030101010101" charset="-122"/>
                </a:rPr>
                <a:t>DR</a:t>
              </a:r>
              <a:r>
                <a:rPr lang="en-US" altLang="zh-CN" sz="1600" b="1" baseline="-25000" dirty="0">
                  <a:latin typeface="Times New Roman" panose="02020603050405020304" pitchFamily="18" charset="0"/>
                  <a:ea typeface="新宋体" panose="02010609030101010101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0" name="Line 59"/>
            <p:cNvSpPr/>
            <p:nvPr/>
          </p:nvSpPr>
          <p:spPr>
            <a:xfrm>
              <a:off x="3693" y="2951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1" name="Line 60"/>
            <p:cNvSpPr/>
            <p:nvPr/>
          </p:nvSpPr>
          <p:spPr>
            <a:xfrm>
              <a:off x="4263" y="2951"/>
              <a:ext cx="0" cy="23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2" name="Line 61"/>
            <p:cNvSpPr/>
            <p:nvPr/>
          </p:nvSpPr>
          <p:spPr>
            <a:xfrm>
              <a:off x="4820" y="2951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3" name="Line 62"/>
            <p:cNvSpPr/>
            <p:nvPr/>
          </p:nvSpPr>
          <p:spPr>
            <a:xfrm>
              <a:off x="5418" y="2952"/>
              <a:ext cx="0" cy="23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4" name="Line 63"/>
            <p:cNvSpPr/>
            <p:nvPr/>
          </p:nvSpPr>
          <p:spPr>
            <a:xfrm>
              <a:off x="3694" y="3346"/>
              <a:ext cx="0" cy="23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5" name="Line 64"/>
            <p:cNvSpPr/>
            <p:nvPr/>
          </p:nvSpPr>
          <p:spPr>
            <a:xfrm>
              <a:off x="4264" y="3344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6" name="Line 65"/>
            <p:cNvSpPr/>
            <p:nvPr/>
          </p:nvSpPr>
          <p:spPr>
            <a:xfrm>
              <a:off x="4821" y="3346"/>
              <a:ext cx="0" cy="23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7" name="Line 66"/>
            <p:cNvSpPr/>
            <p:nvPr/>
          </p:nvSpPr>
          <p:spPr>
            <a:xfrm>
              <a:off x="5419" y="3346"/>
              <a:ext cx="0" cy="2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8" name="AutoShape 67"/>
            <p:cNvSpPr/>
            <p:nvPr/>
          </p:nvSpPr>
          <p:spPr>
            <a:xfrm>
              <a:off x="3320" y="3548"/>
              <a:ext cx="2440" cy="145"/>
            </a:xfrm>
            <a:prstGeom prst="leftRightArrow">
              <a:avLst>
                <a:gd name="adj1" fmla="val 50287"/>
                <a:gd name="adj2" fmla="val 8257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4099" name="Text Box 68"/>
            <p:cNvSpPr txBox="1"/>
            <p:nvPr/>
          </p:nvSpPr>
          <p:spPr>
            <a:xfrm>
              <a:off x="4398" y="3712"/>
              <a:ext cx="738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eaLnBrk="0" hangingPunct="0"/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DB</a:t>
              </a:r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（</a:t>
              </a:r>
              <a:r>
                <a:rPr lang="en-US" altLang="zh-CN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8</a:t>
              </a:r>
              <a:r>
                <a:rPr lang="zh-CN" altLang="en-US" sz="1800" b="1" dirty="0">
                  <a:latin typeface="Times New Roman" panose="02020603050405020304" pitchFamily="18" charset="0"/>
                  <a:ea typeface="新宋体" panose="02010609030101010101" charset="-122"/>
                </a:rPr>
                <a:t>位）</a:t>
              </a:r>
              <a:endParaRPr lang="zh-CN" altLang="en-US" sz="1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44100" name="Text Box 69"/>
          <p:cNvSpPr txBox="1"/>
          <p:nvPr/>
        </p:nvSpPr>
        <p:spPr>
          <a:xfrm>
            <a:off x="4859338" y="6165850"/>
            <a:ext cx="2559050" cy="4857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lvl="0" eaLnBrk="0" hangingPunct="0"/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rPr>
              <a:t>图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rPr>
              <a:t>3.30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新宋体" panose="02010609030101010101" charset="-122"/>
              </a:rPr>
              <a:t>　交叉方式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新宋体" panose="02010609030101010101" charset="-122"/>
            </a:endParaRPr>
          </a:p>
        </p:txBody>
      </p:sp>
      <p:sp>
        <p:nvSpPr>
          <p:cNvPr id="44101" name="Rectangle 70"/>
          <p:cNvSpPr/>
          <p:nvPr/>
        </p:nvSpPr>
        <p:spPr>
          <a:xfrm>
            <a:off x="285750" y="2786063"/>
            <a:ext cx="4786313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 i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0,1…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－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）是单模块的单元顺序号；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0,1…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－</a:t>
            </a: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）是模块的编号。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4102" name="Rectangle 71"/>
          <p:cNvSpPr/>
          <p:nvPr/>
        </p:nvSpPr>
        <p:spPr>
          <a:xfrm>
            <a:off x="357188" y="4286250"/>
            <a:ext cx="4572000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特点：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spcBef>
                <a:spcPct val="50000"/>
              </a:spcBef>
              <a:buBlip>
                <a:blip r:embed="rId1"/>
              </a:buBlip>
            </a:pP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①连续的存储单元依次   分布在相邻模块内。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4103" name="Rectangle 72"/>
          <p:cNvSpPr/>
          <p:nvPr/>
        </p:nvSpPr>
        <p:spPr>
          <a:xfrm>
            <a:off x="571500" y="5643563"/>
            <a:ext cx="3714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②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用硬件的冗余换取速度。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45058" name="Rectangle 3"/>
          <p:cNvSpPr/>
          <p:nvPr/>
        </p:nvSpPr>
        <p:spPr>
          <a:xfrm>
            <a:off x="0" y="1557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45059" name="Object 5"/>
          <p:cNvGraphicFramePr>
            <a:graphicFrameLocks noGrp="1"/>
          </p:cNvGraphicFramePr>
          <p:nvPr>
            <p:ph sz="half" idx="1"/>
          </p:nvPr>
        </p:nvGraphicFramePr>
        <p:xfrm>
          <a:off x="827088" y="260350"/>
          <a:ext cx="4970462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3384550" imgH="4015105" progId="Visio.Drawing.11">
                  <p:embed/>
                </p:oleObj>
              </mc:Choice>
              <mc:Fallback>
                <p:oleObj name="" r:id="rId1" imgW="3384550" imgH="4015105" progId="Visio.Drawing.11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260350"/>
                        <a:ext cx="4970462" cy="590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5000" y="1428750"/>
            <a:ext cx="3071813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①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由“存控”部件将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或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IOP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送来的访内地址送到相应模块的地址寄存器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MAR</a:t>
            </a:r>
            <a:r>
              <a:rPr kumimoji="1" lang="en-US" altLang="zh-CN" sz="2400" b="1" i="0" u="none" strike="noStrike" kern="0" cap="none" spc="0" normalizeH="0" baseline="-3000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j</a:t>
            </a:r>
            <a:r>
              <a:rPr kumimoji="1" lang="en-US" altLang="zh-CN" sz="2400" b="1" i="0" u="none" strike="noStrike" kern="0" cap="none" spc="0" normalizeH="0" baseline="-3000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②启动存储器模块进行读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写。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45061" name="Rectangle 17"/>
          <p:cNvSpPr/>
          <p:nvPr/>
        </p:nvSpPr>
        <p:spPr>
          <a:xfrm>
            <a:off x="5572125" y="857250"/>
            <a:ext cx="3276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工作过程：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303106" name="Rectangle 2"/>
          <p:cNvSpPr>
            <a:spLocks noGrp="1" noChangeArrowheads="1"/>
          </p:cNvSpPr>
          <p:nvPr>
            <p:ph idx="1"/>
          </p:nvPr>
        </p:nvSpPr>
        <p:spPr>
          <a:xfrm>
            <a:off x="603250" y="1412875"/>
            <a:ext cx="7929563" cy="37449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访问：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同时送出的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个地址，只要他们分属于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个存储体，访问就不会冲突；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由存储器控制部件控制它们分时使用数据总线进行信息传递。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适合采用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流水线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方式并行存取，虽然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每个存储体的存储周期没变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，但是当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连续访问一个字块时，可以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大大提高存储器的带宽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二、多体交叉存储器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302082" name="Object 2"/>
          <p:cNvGraphicFramePr/>
          <p:nvPr/>
        </p:nvGraphicFramePr>
        <p:xfrm>
          <a:off x="1042988" y="765175"/>
          <a:ext cx="72009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714875" imgH="3324225" progId="PBrush">
                  <p:embed/>
                </p:oleObj>
              </mc:Choice>
              <mc:Fallback>
                <p:oleObj name="" r:id="rId1" imgW="4714875" imgH="3324225" progId="PBrush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765175"/>
                        <a:ext cx="7200900" cy="5076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0208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714375"/>
            <a:ext cx="7770813" cy="6794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indent="0" algn="l" defTabSz="914400" eaLnBrk="1" latinLnBrk="0" hangingPunct="1">
              <a:lnSpc>
                <a:spcPct val="100000"/>
              </a:lnSpc>
              <a:buNone/>
            </a:pPr>
            <a:r>
              <a:rPr lang="en-US" altLang="zh-CN" sz="3200" b="1" baseline="0" dirty="0">
                <a:solidFill>
                  <a:srgbClr val="000000"/>
                </a:solidFill>
                <a:ea typeface="新宋体" panose="02010609030101010101" charset="-122"/>
              </a:rPr>
              <a:t>  </a:t>
            </a:r>
            <a:r>
              <a:rPr lang="en-US" altLang="zh-CN" sz="2800" b="1" baseline="0" dirty="0">
                <a:solidFill>
                  <a:srgbClr val="000000"/>
                </a:solidFill>
                <a:ea typeface="新宋体" panose="02010609030101010101" charset="-122"/>
              </a:rPr>
              <a:t>3</a:t>
            </a:r>
            <a:r>
              <a:rPr lang="zh-CN" altLang="en-US" sz="2800" b="1" baseline="0" dirty="0">
                <a:solidFill>
                  <a:srgbClr val="000000"/>
                </a:solidFill>
                <a:ea typeface="新宋体" panose="02010609030101010101" charset="-122"/>
              </a:rPr>
              <a:t>、</a:t>
            </a:r>
            <a:r>
              <a:rPr lang="zh-CN" altLang="en-US" sz="2800" b="1" baseline="0" dirty="0">
                <a:solidFill>
                  <a:srgbClr val="000000"/>
                </a:solidFill>
                <a:latin typeface="新宋体" panose="02010609030101010101" charset="-122"/>
                <a:ea typeface="新宋体" panose="02010609030101010101" charset="-122"/>
              </a:rPr>
              <a:t>多模块存储器工作的时间关系</a:t>
            </a:r>
            <a:r>
              <a:rPr lang="zh-CN" altLang="en-US" b="1" baseline="0" dirty="0">
                <a:solidFill>
                  <a:srgbClr val="D919F9"/>
                </a:solidFill>
              </a:rPr>
              <a:t> </a:t>
            </a:r>
            <a:endParaRPr lang="zh-CN" altLang="en-US" b="1" baseline="0" dirty="0">
              <a:solidFill>
                <a:srgbClr val="D919F9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752600"/>
            <a:ext cx="4038600" cy="68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indent="-457200" algn="just" eaLnBrk="1" hangingPunct="1">
              <a:buAutoNum type="arabicParenBoth"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等间隔时间启动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τ</a:t>
            </a: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130104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总线传送周期。</a:t>
            </a:r>
            <a:endParaRPr lang="zh-CN" altLang="en-US" sz="2400" b="1" dirty="0">
              <a:solidFill>
                <a:srgbClr val="130104"/>
              </a:solidFill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8131" name="Object 4"/>
          <p:cNvGraphicFramePr/>
          <p:nvPr/>
        </p:nvGraphicFramePr>
        <p:xfrm>
          <a:off x="1476375" y="2492375"/>
          <a:ext cx="1217613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8534400" imgH="8534400" progId="">
                  <p:embed/>
                </p:oleObj>
              </mc:Choice>
              <mc:Fallback>
                <p:oleObj name="" r:id="rId1" imgW="8534400" imgH="8534400" progId="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6375" y="2492375"/>
                        <a:ext cx="1217613" cy="1201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2" name="Group 240"/>
          <p:cNvGrpSpPr/>
          <p:nvPr/>
        </p:nvGrpSpPr>
        <p:grpSpPr>
          <a:xfrm>
            <a:off x="285750" y="3789363"/>
            <a:ext cx="4286250" cy="1646237"/>
            <a:chOff x="180" y="2640"/>
            <a:chExt cx="2700" cy="1037"/>
          </a:xfrm>
        </p:grpSpPr>
        <p:sp>
          <p:nvSpPr>
            <p:cNvPr id="48133" name="Rectangle 70"/>
            <p:cNvSpPr/>
            <p:nvPr/>
          </p:nvSpPr>
          <p:spPr>
            <a:xfrm>
              <a:off x="180" y="2640"/>
              <a:ext cx="2700" cy="10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新宋体" panose="02010609030101010101" charset="-122"/>
                </a:rPr>
                <a:t>式中：</a:t>
              </a:r>
              <a:r>
                <a:rPr lang="en-US" altLang="zh-CN" b="1" dirty="0">
                  <a:latin typeface="Times New Roman" panose="02020603050405020304" pitchFamily="18" charset="0"/>
                  <a:ea typeface="新宋体" panose="02010609030101010101" charset="-122"/>
                </a:rPr>
                <a:t>T——</a:t>
              </a:r>
              <a:r>
                <a:rPr lang="zh-CN" altLang="en-US" b="1" dirty="0">
                  <a:latin typeface="Times New Roman" panose="02020603050405020304" pitchFamily="18" charset="0"/>
                  <a:ea typeface="新宋体" panose="02010609030101010101" charset="-122"/>
                </a:rPr>
                <a:t>存储周期</a:t>
              </a:r>
              <a:endParaRPr lang="zh-CN" altLang="en-US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新宋体" panose="02010609030101010101" charset="-122"/>
                </a:rPr>
                <a:t>                称为交叉存取度</a:t>
              </a:r>
              <a:endParaRPr lang="zh-CN" altLang="en-US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>
                <a:spcBef>
                  <a:spcPct val="50000"/>
                </a:spcBef>
              </a:pPr>
              <a:endPara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aphicFrame>
          <p:nvGraphicFramePr>
            <p:cNvPr id="48134" name="Object 71"/>
            <p:cNvGraphicFramePr/>
            <p:nvPr/>
          </p:nvGraphicFramePr>
          <p:xfrm>
            <a:off x="225" y="2908"/>
            <a:ext cx="649" cy="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10363200" imgH="9448800" progId="Equation.3">
                    <p:embed/>
                  </p:oleObj>
                </mc:Choice>
                <mc:Fallback>
                  <p:oleObj name="" r:id="rId3" imgW="10363200" imgH="9448800" progId="Equation.3">
                    <p:embed/>
                    <p:pic>
                      <p:nvPicPr>
                        <p:cNvPr id="0" name="Object 7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5" y="2908"/>
                          <a:ext cx="649" cy="5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135" name="Text Box 244"/>
          <p:cNvSpPr txBox="1"/>
          <p:nvPr/>
        </p:nvSpPr>
        <p:spPr>
          <a:xfrm>
            <a:off x="179388" y="5157788"/>
            <a:ext cx="4105275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交叉存储器要求模块数必须大于或等于</a:t>
            </a: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m,</a:t>
            </a:r>
            <a:r>
              <a:rPr lang="zh-CN" alt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确保再次启动某模块时</a:t>
            </a: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zh-CN" alt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前次操作已完成</a:t>
            </a: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en-US" altLang="zh-CN" b="1" dirty="0">
              <a:solidFill>
                <a:srgbClr val="FF0066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48136" name="Picture 7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rcRect b="9392"/>
          <a:stretch>
            <a:fillRect/>
          </a:stretch>
        </p:blipFill>
        <p:spPr>
          <a:xfrm>
            <a:off x="4211955" y="1700530"/>
            <a:ext cx="4646613" cy="3811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>
            <a:hlinkClick r:id="rId7" action="ppaction://hlinkfile"/>
          </p:cNvPr>
          <p:cNvSpPr/>
          <p:nvPr/>
        </p:nvSpPr>
        <p:spPr>
          <a:xfrm>
            <a:off x="4357686" y="5786454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新宋体" panose="02010609030101010101" charset="-122"/>
              </a:rPr>
              <a:t>3-28.swf</a:t>
            </a:r>
            <a:endParaRPr lang="zh-CN" altLang="en-US" dirty="0"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768350"/>
            <a:ext cx="8686800" cy="6794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5747C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   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5747C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(2)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5747C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理想情况下，交叉存储器读取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5747C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5747C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个字所需时间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5747C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8" name="Rectangle 18"/>
          <p:cNvSpPr/>
          <p:nvPr/>
        </p:nvSpPr>
        <p:spPr>
          <a:xfrm>
            <a:off x="755650" y="4221163"/>
            <a:ext cx="6624638" cy="1261884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其中，</a:t>
            </a:r>
            <a:r>
              <a:rPr lang="en-US" altLang="zh-CN" b="1" dirty="0">
                <a:solidFill>
                  <a:srgbClr val="F60E35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T </a:t>
            </a:r>
            <a:r>
              <a:rPr lang="zh-CN" altLang="en-US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为存储周期</a:t>
            </a:r>
            <a:r>
              <a:rPr lang="zh-CN" altLang="en-US" b="1" dirty="0">
                <a:solidFill>
                  <a:srgbClr val="070709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τ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130104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总线传送周期。</a:t>
            </a:r>
            <a:endParaRPr lang="zh-CN" altLang="en-US" b="1" dirty="0">
              <a:solidFill>
                <a:srgbClr val="130104"/>
              </a:solidFill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b="1" dirty="0">
              <a:solidFill>
                <a:srgbClr val="130104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由于</a:t>
            </a:r>
            <a:r>
              <a:rPr lang="en-US" altLang="zh-CN" sz="2800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800" b="1" baseline="-25000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en-US" altLang="zh-CN" sz="2800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&lt; t</a:t>
            </a:r>
            <a:r>
              <a:rPr lang="en-US" altLang="zh-CN" sz="2800" b="1" baseline="-30000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 </a:t>
            </a:r>
            <a:r>
              <a:rPr lang="en-US" altLang="zh-CN" sz="2800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zh-CN" altLang="en-US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交叉存储器的带宽确实大大提高了。</a:t>
            </a:r>
            <a:r>
              <a:rPr lang="en-US" altLang="zh-CN" b="1" dirty="0">
                <a:solidFill>
                  <a:srgbClr val="07070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en-US" altLang="zh-CN" b="1" dirty="0">
              <a:solidFill>
                <a:srgbClr val="070709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4" name="Object 3"/>
          <p:cNvGraphicFramePr/>
          <p:nvPr/>
        </p:nvGraphicFramePr>
        <p:xfrm>
          <a:off x="1978343" y="1916113"/>
          <a:ext cx="367284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3774400" imgH="5181600" progId="Equation.3">
                  <p:embed/>
                </p:oleObj>
              </mc:Choice>
              <mc:Fallback>
                <p:oleObj name="" r:id="rId1" imgW="23774400" imgH="51816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8343" y="1916113"/>
                        <a:ext cx="367284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/>
          <p:nvPr/>
        </p:nvSpPr>
        <p:spPr>
          <a:xfrm>
            <a:off x="1979295" y="3032125"/>
            <a:ext cx="316674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顺序方式：</a:t>
            </a:r>
            <a:r>
              <a:rPr lang="zh-CN" altLang="en-US" b="1" dirty="0">
                <a:solidFill>
                  <a:srgbClr val="FF3399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b="1" baseline="-30000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 </a:t>
            </a:r>
            <a:r>
              <a:rPr lang="zh-CN" altLang="en-US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solidFill>
                  <a:srgbClr val="130104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mT</a:t>
            </a:r>
            <a:endParaRPr lang="en-US" altLang="zh-CN" b="1" dirty="0">
              <a:solidFill>
                <a:srgbClr val="130104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2322513"/>
            <a:ext cx="8572500" cy="2035175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解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顺序存储器和交叉存储器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连续读出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m=4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个字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的信息总量：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 q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×4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256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	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        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① 顺序方式和交叉方式读出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个字所需时间分别是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t</a:t>
            </a:r>
            <a:r>
              <a:rPr kumimoji="1" lang="en-US" altLang="zh-CN" sz="2400" b="1" i="0" u="none" strike="noStrike" kern="0" cap="none" spc="0" normalizeH="0" baseline="-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=4×200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800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ns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  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t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T+(m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－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1) τ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200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＋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3×50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350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ns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16394" name="Rectangle 10"/>
          <p:cNvSpPr/>
          <p:nvPr/>
        </p:nvSpPr>
        <p:spPr>
          <a:xfrm>
            <a:off x="-571500" y="4929188"/>
            <a:ext cx="6661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1009650"/>
            <a:r>
              <a:rPr lang="en-US" altLang="zh-CN" b="1" dirty="0">
                <a:latin typeface="Times New Roman" panose="02020603050405020304" pitchFamily="18" charset="0"/>
                <a:ea typeface="新宋体" panose="02010609030101010101" charset="-122"/>
              </a:rPr>
              <a:t>② </a:t>
            </a:r>
            <a:r>
              <a:rPr lang="zh-CN" altLang="en-US" b="1" dirty="0">
                <a:latin typeface="Times New Roman" panose="02020603050405020304" pitchFamily="18" charset="0"/>
                <a:ea typeface="新宋体" panose="02010609030101010101" charset="-122"/>
              </a:rPr>
              <a:t>顺序方式和交叉方式的带宽分别是</a:t>
            </a:r>
            <a:endParaRPr lang="zh-CN" altLang="en-US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6395" name="Rectangle 11"/>
          <p:cNvSpPr/>
          <p:nvPr/>
        </p:nvSpPr>
        <p:spPr>
          <a:xfrm>
            <a:off x="500063" y="5429250"/>
            <a:ext cx="76342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B</a:t>
            </a:r>
            <a:r>
              <a:rPr lang="en-US" altLang="zh-CN" b="1" baseline="-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q/ t</a:t>
            </a:r>
            <a:r>
              <a:rPr lang="en-US" altLang="zh-CN" b="1" baseline="-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256÷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800×10</a:t>
            </a:r>
            <a:r>
              <a:rPr lang="zh-CN" altLang="en-US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－</a:t>
            </a:r>
            <a:r>
              <a:rPr lang="en-US" altLang="zh-CN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9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32×10</a:t>
            </a:r>
            <a:r>
              <a:rPr lang="en-US" altLang="zh-CN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7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（位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秒）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6396" name="Rectangle 12"/>
          <p:cNvSpPr/>
          <p:nvPr/>
        </p:nvSpPr>
        <p:spPr>
          <a:xfrm>
            <a:off x="714375" y="6000750"/>
            <a:ext cx="71516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b="1" baseline="-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q/ t</a:t>
            </a:r>
            <a:r>
              <a:rPr lang="en-US" altLang="zh-CN" b="1" baseline="-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256÷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350×10</a:t>
            </a:r>
            <a:r>
              <a:rPr lang="zh-CN" altLang="en-US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－</a:t>
            </a:r>
            <a:r>
              <a:rPr lang="en-US" altLang="zh-CN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9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73×10</a:t>
            </a:r>
            <a:r>
              <a:rPr lang="en-US" altLang="zh-CN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7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（位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秒）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181" name="Rectangle 16"/>
          <p:cNvSpPr/>
          <p:nvPr/>
        </p:nvSpPr>
        <p:spPr>
          <a:xfrm>
            <a:off x="285750" y="549275"/>
            <a:ext cx="8607425" cy="16319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【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例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】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设存储器容量为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32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字，字长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64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位，模块数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m=4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，分别用顺序方式和交叉方式进行组织。存储周期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=200ns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，数据总线宽度为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64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位，总线传送周期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τ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=50ns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。问顺序存储器和交叉存储器的带宽各是多少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?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94" grpId="0"/>
      <p:bldP spid="16395" grpId="0"/>
      <p:bldP spid="1639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16"/>
          <p:cNvSpPr/>
          <p:nvPr/>
        </p:nvSpPr>
        <p:spPr>
          <a:xfrm>
            <a:off x="285720" y="285728"/>
            <a:ext cx="8607425" cy="461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DRAM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交叉存储器示例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06498" name="Picture 2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928670"/>
            <a:ext cx="8361363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>
            <a:hlinkClick r:id="rId1" action="ppaction://hlinkfile"/>
          </p:cNvPr>
          <p:cNvSpPr/>
          <p:nvPr/>
        </p:nvSpPr>
        <p:spPr>
          <a:xfrm>
            <a:off x="6643702" y="6286520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新宋体" panose="02010609030101010101" charset="-122"/>
              </a:rPr>
              <a:t>3-29.swf</a:t>
            </a:r>
            <a:endParaRPr lang="zh-CN" altLang="en-US" dirty="0"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FA85F2DE-AA77-4611-BE84-537418E30649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916863" cy="5329237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2800" b="1"/>
              <a:t>5.1 </a:t>
            </a:r>
            <a:r>
              <a:rPr kumimoji="1" lang="zh-CN" altLang="en-US" sz="2800" b="1"/>
              <a:t>存储体系概述			</a:t>
            </a:r>
            <a:endParaRPr kumimoji="1" lang="zh-CN" altLang="en-US" sz="2800" b="1"/>
          </a:p>
          <a:p>
            <a:pPr eaLnBrk="1" hangingPunct="1">
              <a:defRPr/>
            </a:pPr>
            <a:r>
              <a:rPr kumimoji="1" lang="en-US" altLang="zh-CN" sz="2800" b="1"/>
              <a:t>5.2 </a:t>
            </a:r>
            <a:r>
              <a:rPr kumimoji="1" lang="zh-CN" altLang="en-US" sz="2800" b="1"/>
              <a:t>主存储器</a:t>
            </a:r>
            <a:endParaRPr kumimoji="1" lang="zh-CN" altLang="en-US" sz="2800" b="1"/>
          </a:p>
          <a:p>
            <a:pPr eaLnBrk="1" hangingPunct="1">
              <a:defRPr/>
            </a:pPr>
            <a:r>
              <a:rPr kumimoji="1" lang="en-US" altLang="zh-CN" sz="2800" b="1"/>
              <a:t>5.3 </a:t>
            </a:r>
            <a:r>
              <a:rPr kumimoji="1" lang="zh-CN" altLang="en-US" sz="2800" b="1"/>
              <a:t>主存储器与</a:t>
            </a:r>
            <a:r>
              <a:rPr kumimoji="1" lang="en-US" altLang="zh-CN" sz="2800" b="1"/>
              <a:t>CPU</a:t>
            </a:r>
            <a:r>
              <a:rPr kumimoji="1" lang="zh-CN" altLang="en-US" sz="2800" b="1"/>
              <a:t>的连接 	</a:t>
            </a:r>
            <a:endParaRPr kumimoji="1" lang="zh-CN" altLang="en-US" sz="2800" b="1"/>
          </a:p>
          <a:p>
            <a:pPr eaLnBrk="1" hangingPunct="1">
              <a:defRPr/>
            </a:pPr>
            <a:r>
              <a:rPr kumimoji="1" lang="en-US" altLang="zh-CN" sz="2800" b="1"/>
              <a:t>5.4 </a:t>
            </a:r>
            <a:r>
              <a:rPr kumimoji="1" lang="zh-CN" altLang="en-US" sz="2800" b="1"/>
              <a:t>高速存储器</a:t>
            </a:r>
            <a:r>
              <a:rPr kumimoji="1" lang="zh-CN" altLang="en-US" sz="3200" b="1"/>
              <a:t> </a:t>
            </a:r>
            <a:endParaRPr kumimoji="1" lang="zh-CN" altLang="en-US" sz="3200" b="1"/>
          </a:p>
          <a:p>
            <a:pPr eaLnBrk="1" hangingPunct="1">
              <a:defRPr/>
            </a:pPr>
            <a:r>
              <a:rPr kumimoji="1" lang="en-US" altLang="zh-CN" sz="3200" b="1">
                <a:hlinkClick r:id="rId1" action="ppaction://hlinksldjump"/>
              </a:rPr>
              <a:t>5.5 </a:t>
            </a:r>
            <a:r>
              <a:rPr kumimoji="1" lang="zh-CN" altLang="en-US" sz="3200" b="1">
                <a:hlinkClick r:id="rId1" action="ppaction://hlinksldjump"/>
              </a:rPr>
              <a:t>高速缓冲存储器</a:t>
            </a:r>
            <a:r>
              <a:rPr kumimoji="1" lang="en-US" altLang="zh-CN" sz="3200" b="1">
                <a:hlinkClick r:id="rId1" action="ppaction://hlinksldjump"/>
              </a:rPr>
              <a:t>Cache </a:t>
            </a:r>
            <a:r>
              <a:rPr kumimoji="1" lang="en-US" altLang="zh-CN" sz="3200" b="1"/>
              <a:t>	</a:t>
            </a:r>
            <a:endParaRPr kumimoji="1" lang="en-US" altLang="zh-CN" sz="3200" b="1"/>
          </a:p>
          <a:p>
            <a:pPr eaLnBrk="1" hangingPunct="1">
              <a:defRPr/>
            </a:pPr>
            <a:r>
              <a:rPr kumimoji="1" lang="en-US" altLang="zh-CN" sz="2800" b="1"/>
              <a:t>5.6 </a:t>
            </a:r>
            <a:r>
              <a:rPr kumimoji="1" lang="zh-CN" altLang="en-US" sz="2800" b="1"/>
              <a:t>虚拟存储器 </a:t>
            </a:r>
            <a:endParaRPr kumimoji="1" lang="zh-CN" altLang="en-US" sz="2800" b="1"/>
          </a:p>
          <a:p>
            <a:pPr eaLnBrk="1" hangingPunct="1">
              <a:defRPr/>
            </a:pPr>
            <a:r>
              <a:rPr kumimoji="1" lang="en-US" altLang="zh-CN" sz="2800" b="1"/>
              <a:t>5.7 </a:t>
            </a:r>
            <a:r>
              <a:rPr kumimoji="1" lang="zh-CN" altLang="en-US" sz="2800" b="1"/>
              <a:t>外存储器 </a:t>
            </a:r>
            <a:endParaRPr kumimoji="1" lang="zh-CN" altLang="en-US" sz="2800" b="1"/>
          </a:p>
          <a:p>
            <a:pPr eaLnBrk="1" hangingPunct="1">
              <a:defRPr/>
            </a:pPr>
            <a:r>
              <a:rPr kumimoji="1" lang="zh-CN" altLang="en-US" sz="2800" b="1"/>
              <a:t>本章小结 </a:t>
            </a:r>
            <a:endParaRPr kumimoji="1" lang="zh-CN" altLang="en-US" sz="2800" b="1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dirty="0"/>
              <a:t>第三章：存储系统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69D097B4-5529-482F-B09C-34580EDB1D56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CN" b="1"/>
              <a:t> </a:t>
            </a:r>
            <a:r>
              <a:rPr kumimoji="1" lang="zh-CN" altLang="en-US" b="1"/>
              <a:t>高速缓冲存储器</a:t>
            </a:r>
            <a:r>
              <a:rPr kumimoji="1" lang="en-US" altLang="zh-CN" b="1"/>
              <a:t>Cache </a:t>
            </a:r>
            <a:endParaRPr kumimoji="1" lang="en-US" altLang="zh-CN" b="1"/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341438"/>
            <a:ext cx="7632700" cy="431958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 dirty="0">
                <a:solidFill>
                  <a:schemeClr val="tx2"/>
                </a:solidFill>
              </a:rPr>
              <a:t>一、</a:t>
            </a:r>
            <a:r>
              <a:rPr kumimoji="1" lang="en-US" altLang="zh-CN" b="1" dirty="0">
                <a:solidFill>
                  <a:schemeClr val="tx2"/>
                </a:solidFill>
              </a:rPr>
              <a:t>Cache</a:t>
            </a:r>
            <a:r>
              <a:rPr kumimoji="1" lang="zh-CN" altLang="en-US" b="1" dirty="0">
                <a:solidFill>
                  <a:schemeClr val="tx2"/>
                </a:solidFill>
              </a:rPr>
              <a:t>的基本原理 </a:t>
            </a: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kumimoji="1" lang="zh-CN" altLang="en-US" b="1" dirty="0">
                <a:solidFill>
                  <a:schemeClr val="tx2"/>
                </a:solidFill>
              </a:rPr>
              <a:t>二、主存与</a:t>
            </a:r>
            <a:r>
              <a:rPr kumimoji="1" lang="en-US" altLang="zh-CN" b="1" dirty="0">
                <a:solidFill>
                  <a:schemeClr val="tx2"/>
                </a:solidFill>
              </a:rPr>
              <a:t>Cache</a:t>
            </a:r>
            <a:r>
              <a:rPr kumimoji="1" lang="zh-CN" altLang="en-US" b="1" dirty="0">
                <a:solidFill>
                  <a:schemeClr val="tx2"/>
                </a:solidFill>
              </a:rPr>
              <a:t>的地址映射方式</a:t>
            </a: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kumimoji="1" lang="zh-CN" altLang="en-US" b="1" dirty="0">
                <a:solidFill>
                  <a:schemeClr val="tx2"/>
                </a:solidFill>
              </a:rPr>
              <a:t>三、</a:t>
            </a:r>
            <a:r>
              <a:rPr kumimoji="1" lang="en-US" altLang="zh-CN" b="1" dirty="0">
                <a:solidFill>
                  <a:schemeClr val="tx2"/>
                </a:solidFill>
              </a:rPr>
              <a:t>cache</a:t>
            </a:r>
            <a:r>
              <a:rPr kumimoji="1" lang="zh-CN" altLang="en-US" b="1" dirty="0">
                <a:solidFill>
                  <a:schemeClr val="tx2"/>
                </a:solidFill>
              </a:rPr>
              <a:t>替换算法与写操作策略</a:t>
            </a: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kumimoji="1" lang="zh-CN" altLang="en-US" b="1" dirty="0">
                <a:solidFill>
                  <a:schemeClr val="tx2"/>
                </a:solidFill>
              </a:rPr>
              <a:t>四、</a:t>
            </a:r>
            <a:r>
              <a:rPr kumimoji="1" lang="en-US" altLang="zh-CN" b="1" dirty="0">
                <a:solidFill>
                  <a:schemeClr val="tx2"/>
                </a:solidFill>
              </a:rPr>
              <a:t>Cache</a:t>
            </a:r>
            <a:r>
              <a:rPr kumimoji="1" lang="zh-CN" altLang="en-US" b="1" dirty="0">
                <a:solidFill>
                  <a:schemeClr val="tx2"/>
                </a:solidFill>
              </a:rPr>
              <a:t>的多层次设计</a:t>
            </a: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kumimoji="1" lang="zh-CN" altLang="en-US" b="1" dirty="0">
                <a:solidFill>
                  <a:schemeClr val="tx2"/>
                </a:solidFill>
              </a:rPr>
              <a:t>五、</a:t>
            </a:r>
            <a:r>
              <a:rPr kumimoji="1" lang="en-US" altLang="zh-CN" b="1" dirty="0">
                <a:solidFill>
                  <a:schemeClr val="tx2"/>
                </a:solidFill>
              </a:rPr>
              <a:t>Pentium Ⅱ</a:t>
            </a:r>
            <a:r>
              <a:rPr kumimoji="1" lang="zh-CN" altLang="en-US" b="1" dirty="0">
                <a:solidFill>
                  <a:schemeClr val="tx2"/>
                </a:solidFill>
              </a:rPr>
              <a:t>的</a:t>
            </a:r>
            <a:r>
              <a:rPr kumimoji="1" lang="en-US" altLang="zh-CN" b="1" dirty="0">
                <a:solidFill>
                  <a:schemeClr val="tx2"/>
                </a:solidFill>
              </a:rPr>
              <a:t>Cache</a:t>
            </a:r>
            <a:endParaRPr kumimoji="1" lang="en-US" altLang="zh-CN" b="1" dirty="0">
              <a:solidFill>
                <a:schemeClr val="tx2"/>
              </a:solidFill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二、主存储器的性能指标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268413"/>
            <a:ext cx="7994650" cy="42640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存储速度：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由以下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个方法来衡量。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存取时间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Memory Access Time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）：指启动一次存储器操作到完成该操作所需的全部时间。存取时间愈短，其性能愈好。通常存取时间用纳秒（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10</a:t>
            </a:r>
            <a:r>
              <a:rPr kumimoji="1" lang="zh-CN" altLang="en-US" sz="24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－</a:t>
            </a:r>
            <a:r>
              <a:rPr kumimoji="1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9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）为单位。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存储周期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Memory Cycle Time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）：指存储器进行连续两次独立的存储器操作所需的最小间隔时间。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通常存储周期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T</a:t>
            </a:r>
            <a:r>
              <a:rPr kumimoji="1" lang="en-US" altLang="zh-CN" sz="2000" b="1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大于存取时间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t</a:t>
            </a:r>
            <a:r>
              <a:rPr kumimoji="1" lang="en-US" altLang="zh-CN" sz="20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A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，即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T</a:t>
            </a:r>
            <a:r>
              <a:rPr kumimoji="1" lang="en-US" altLang="zh-CN" sz="20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≥t</a:t>
            </a:r>
            <a:r>
              <a:rPr kumimoji="1" lang="en-US" altLang="zh-CN" sz="20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A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存储器带宽：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是单位时间里存储器所能存取的最大信息量，存储器带宽的计量单位通常是位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秒（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bps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）或字节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秒，它是衡量数据传输速率的重要技术指标。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1843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F7D1CBF7-0749-491F-9F1F-D9DEB1546CB4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b="1"/>
              <a:t>一、</a:t>
            </a:r>
            <a:r>
              <a:rPr kumimoji="1" lang="en-US" altLang="zh-CN" b="1"/>
              <a:t>Cache</a:t>
            </a:r>
            <a:r>
              <a:rPr kumimoji="1" lang="zh-CN" altLang="en-US" b="1"/>
              <a:t>的基本原理 </a:t>
            </a:r>
            <a:endParaRPr kumimoji="1" lang="zh-CN" altLang="en-US" b="1"/>
          </a:p>
        </p:txBody>
      </p:sp>
      <p:sp>
        <p:nvSpPr>
          <p:cNvPr id="343043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341438"/>
            <a:ext cx="7705725" cy="3959225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b="1">
                <a:solidFill>
                  <a:schemeClr val="tx2"/>
                </a:solidFill>
                <a:hlinkClick r:id="rId1" action="ppaction://hlinksldjump"/>
              </a:rPr>
              <a:t>1</a:t>
            </a:r>
            <a:r>
              <a:rPr kumimoji="1" lang="zh-CN" altLang="en-US" b="1">
                <a:solidFill>
                  <a:schemeClr val="tx2"/>
                </a:solidFill>
                <a:hlinkClick r:id="rId1" action="ppaction://hlinksldjump"/>
              </a:rPr>
              <a:t>、</a:t>
            </a:r>
            <a:r>
              <a:rPr kumimoji="1" lang="en-US" altLang="zh-CN" b="1">
                <a:solidFill>
                  <a:schemeClr val="tx2"/>
                </a:solidFill>
                <a:hlinkClick r:id="rId1" action="ppaction://hlinksldjump"/>
              </a:rPr>
              <a:t>Cache</a:t>
            </a:r>
            <a:r>
              <a:rPr kumimoji="1" lang="zh-CN" altLang="en-US" b="1">
                <a:solidFill>
                  <a:schemeClr val="tx2"/>
                </a:solidFill>
                <a:hlinkClick r:id="rId1" action="ppaction://hlinksldjump"/>
              </a:rPr>
              <a:t>的特点</a:t>
            </a:r>
            <a:endParaRPr kumimoji="1" lang="zh-CN" altLang="en-US" b="1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kumimoji="1" lang="en-US" altLang="zh-CN" b="1">
                <a:solidFill>
                  <a:schemeClr val="tx2"/>
                </a:solidFill>
                <a:hlinkClick r:id="rId2" action="ppaction://hlinksldjump"/>
              </a:rPr>
              <a:t>2</a:t>
            </a:r>
            <a:r>
              <a:rPr kumimoji="1" lang="zh-CN" altLang="en-US" b="1">
                <a:solidFill>
                  <a:schemeClr val="tx2"/>
                </a:solidFill>
                <a:hlinkClick r:id="rId2" action="ppaction://hlinksldjump"/>
              </a:rPr>
              <a:t>、</a:t>
            </a:r>
            <a:r>
              <a:rPr kumimoji="1" lang="en-US" altLang="zh-CN" b="1">
                <a:solidFill>
                  <a:schemeClr val="tx2"/>
                </a:solidFill>
                <a:hlinkClick r:id="rId2" action="ppaction://hlinksldjump"/>
              </a:rPr>
              <a:t>Cache</a:t>
            </a:r>
            <a:r>
              <a:rPr kumimoji="1" lang="zh-CN" altLang="en-US" b="1">
                <a:solidFill>
                  <a:schemeClr val="tx2"/>
                </a:solidFill>
                <a:hlinkClick r:id="rId2" action="ppaction://hlinksldjump"/>
              </a:rPr>
              <a:t>的工作原理</a:t>
            </a:r>
            <a:endParaRPr kumimoji="1" lang="zh-CN" altLang="en-US" b="1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kumimoji="1" lang="en-US" altLang="zh-CN" b="1">
                <a:solidFill>
                  <a:schemeClr val="tx2"/>
                </a:solidFill>
                <a:hlinkClick r:id="rId3" action="ppaction://hlinksldjump"/>
              </a:rPr>
              <a:t>3</a:t>
            </a:r>
            <a:r>
              <a:rPr kumimoji="1" lang="zh-CN" altLang="en-US" b="1">
                <a:solidFill>
                  <a:schemeClr val="tx2"/>
                </a:solidFill>
                <a:hlinkClick r:id="rId3" action="ppaction://hlinksldjump"/>
              </a:rPr>
              <a:t>、</a:t>
            </a:r>
            <a:r>
              <a:rPr kumimoji="1" lang="en-US" altLang="zh-CN" b="1">
                <a:solidFill>
                  <a:schemeClr val="tx2"/>
                </a:solidFill>
                <a:hlinkClick r:id="rId3" action="ppaction://hlinksldjump"/>
              </a:rPr>
              <a:t>Cache</a:t>
            </a:r>
            <a:r>
              <a:rPr kumimoji="1" lang="zh-CN" altLang="en-US" b="1">
                <a:solidFill>
                  <a:schemeClr val="tx2"/>
                </a:solidFill>
                <a:hlinkClick r:id="rId3" action="ppaction://hlinksldjump"/>
              </a:rPr>
              <a:t>的命中率</a:t>
            </a:r>
            <a:endParaRPr kumimoji="1" lang="zh-CN" altLang="en-US" b="1">
              <a:solidFill>
                <a:schemeClr val="tx2"/>
              </a:solidFill>
            </a:endParaRP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b="1" dirty="0"/>
              <a:t>1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的特点</a:t>
            </a:r>
            <a:endParaRPr kumimoji="1"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1CA28B50-1891-4B0D-B800-379F5705A4C9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grpSp>
        <p:nvGrpSpPr>
          <p:cNvPr id="8196" name="Group 4"/>
          <p:cNvGrpSpPr/>
          <p:nvPr/>
        </p:nvGrpSpPr>
        <p:grpSpPr bwMode="auto">
          <a:xfrm>
            <a:off x="357188" y="1357313"/>
            <a:ext cx="8501062" cy="4648200"/>
            <a:chOff x="384" y="1392"/>
            <a:chExt cx="5376" cy="2928"/>
          </a:xfrm>
        </p:grpSpPr>
        <p:sp>
          <p:nvSpPr>
            <p:cNvPr id="8197" name="Oval 5" descr="50%"/>
            <p:cNvSpPr>
              <a:spLocks noChangeArrowheads="1"/>
            </p:cNvSpPr>
            <p:nvPr/>
          </p:nvSpPr>
          <p:spPr bwMode="auto">
            <a:xfrm>
              <a:off x="2784" y="1392"/>
              <a:ext cx="2976" cy="2928"/>
            </a:xfrm>
            <a:prstGeom prst="ellipse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/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8" name="Oval 6"/>
            <p:cNvSpPr>
              <a:spLocks noChangeArrowheads="1"/>
            </p:cNvSpPr>
            <p:nvPr/>
          </p:nvSpPr>
          <p:spPr bwMode="auto">
            <a:xfrm>
              <a:off x="3744" y="2352"/>
              <a:ext cx="960" cy="9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199" name="Oval 7"/>
            <p:cNvSpPr>
              <a:spLocks noChangeArrowheads="1"/>
            </p:cNvSpPr>
            <p:nvPr/>
          </p:nvSpPr>
          <p:spPr bwMode="auto">
            <a:xfrm>
              <a:off x="3264" y="1824"/>
              <a:ext cx="864" cy="8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384" y="1968"/>
              <a:ext cx="1248" cy="12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01" name="Oval 9"/>
            <p:cNvSpPr>
              <a:spLocks noChangeArrowheads="1"/>
            </p:cNvSpPr>
            <p:nvPr/>
          </p:nvSpPr>
          <p:spPr bwMode="auto">
            <a:xfrm>
              <a:off x="4368" y="1824"/>
              <a:ext cx="864" cy="8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02" name="Oval 10"/>
            <p:cNvSpPr>
              <a:spLocks noChangeArrowheads="1"/>
            </p:cNvSpPr>
            <p:nvPr/>
          </p:nvSpPr>
          <p:spPr bwMode="auto">
            <a:xfrm>
              <a:off x="3792" y="3120"/>
              <a:ext cx="864" cy="8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03" name="Text Box 11"/>
            <p:cNvSpPr txBox="1">
              <a:spLocks noChangeArrowheads="1"/>
            </p:cNvSpPr>
            <p:nvPr/>
          </p:nvSpPr>
          <p:spPr bwMode="auto">
            <a:xfrm>
              <a:off x="716" y="1996"/>
              <a:ext cx="10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Computer</a:t>
              </a:r>
              <a:endParaRPr lang="en-GB" altLang="en-US">
                <a:ea typeface="宋体" panose="02010600030101010101" pitchFamily="2" charset="-122"/>
              </a:endParaRPr>
            </a:p>
          </p:txBody>
        </p:sp>
        <p:sp>
          <p:nvSpPr>
            <p:cNvPr id="8204" name="Text Box 12"/>
            <p:cNvSpPr txBox="1">
              <a:spLocks noChangeArrowheads="1"/>
            </p:cNvSpPr>
            <p:nvPr/>
          </p:nvSpPr>
          <p:spPr bwMode="auto">
            <a:xfrm>
              <a:off x="4464" y="1968"/>
              <a:ext cx="106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Arithmetic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and 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Login Unit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5" name="Text Box 13"/>
            <p:cNvSpPr txBox="1">
              <a:spLocks noChangeArrowheads="1"/>
            </p:cNvSpPr>
            <p:nvPr/>
          </p:nvSpPr>
          <p:spPr bwMode="auto">
            <a:xfrm>
              <a:off x="3936" y="3330"/>
              <a:ext cx="79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Control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Unit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6" name="Text Box 14"/>
            <p:cNvSpPr txBox="1">
              <a:spLocks noChangeArrowheads="1"/>
            </p:cNvSpPr>
            <p:nvPr/>
          </p:nvSpPr>
          <p:spPr bwMode="auto">
            <a:xfrm>
              <a:off x="3744" y="2658"/>
              <a:ext cx="155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Internal CPU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Interconnection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 flipV="1">
              <a:off x="1296" y="1488"/>
              <a:ext cx="244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>
              <a:off x="1296" y="2832"/>
              <a:ext cx="2352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3378" y="2092"/>
              <a:ext cx="6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GB" altLang="en-US">
                  <a:latin typeface="Arial" panose="020B0604020202020204" pitchFamily="34" charset="0"/>
                  <a:ea typeface="宋体" panose="02010600030101010101" pitchFamily="2" charset="-122"/>
                </a:rPr>
                <a:t>Cache</a:t>
              </a:r>
              <a:endParaRPr lang="en-GB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0" name="Oval 18"/>
            <p:cNvSpPr>
              <a:spLocks noChangeArrowheads="1"/>
            </p:cNvSpPr>
            <p:nvPr/>
          </p:nvSpPr>
          <p:spPr bwMode="auto">
            <a:xfrm>
              <a:off x="1104" y="2352"/>
              <a:ext cx="432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11" name="Text Box 19"/>
            <p:cNvSpPr txBox="1">
              <a:spLocks noChangeArrowheads="1"/>
            </p:cNvSpPr>
            <p:nvPr/>
          </p:nvSpPr>
          <p:spPr bwMode="auto">
            <a:xfrm>
              <a:off x="1172" y="2496"/>
              <a:ext cx="3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2" name="Oval 20"/>
            <p:cNvSpPr>
              <a:spLocks noChangeArrowheads="1"/>
            </p:cNvSpPr>
            <p:nvPr/>
          </p:nvSpPr>
          <p:spPr bwMode="auto">
            <a:xfrm>
              <a:off x="528" y="2160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I/O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3" name="Oval 21"/>
            <p:cNvSpPr>
              <a:spLocks noChangeArrowheads="1"/>
            </p:cNvSpPr>
            <p:nvPr/>
          </p:nvSpPr>
          <p:spPr bwMode="auto">
            <a:xfrm>
              <a:off x="576" y="2736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14" name="Oval 22"/>
            <p:cNvSpPr>
              <a:spLocks noChangeArrowheads="1"/>
            </p:cNvSpPr>
            <p:nvPr/>
          </p:nvSpPr>
          <p:spPr bwMode="auto">
            <a:xfrm>
              <a:off x="720" y="2352"/>
              <a:ext cx="432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8215" name="Text Box 23"/>
            <p:cNvSpPr txBox="1">
              <a:spLocks noChangeArrowheads="1"/>
            </p:cNvSpPr>
            <p:nvPr/>
          </p:nvSpPr>
          <p:spPr bwMode="auto">
            <a:xfrm>
              <a:off x="566" y="2851"/>
              <a:ext cx="4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Memory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6" name="Text Box 24"/>
            <p:cNvSpPr txBox="1">
              <a:spLocks noChangeArrowheads="1"/>
            </p:cNvSpPr>
            <p:nvPr/>
          </p:nvSpPr>
          <p:spPr bwMode="auto">
            <a:xfrm>
              <a:off x="708" y="2496"/>
              <a:ext cx="4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System</a:t>
              </a:r>
              <a:endParaRPr lang="en-US" altLang="zh-CN" sz="12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Bus</a:t>
              </a:r>
              <a:endParaRPr lang="en-US" altLang="zh-CN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7" name="Text Box 25"/>
            <p:cNvSpPr txBox="1">
              <a:spLocks noChangeArrowheads="1"/>
            </p:cNvSpPr>
            <p:nvPr/>
          </p:nvSpPr>
          <p:spPr bwMode="auto">
            <a:xfrm>
              <a:off x="4059" y="1556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F9227327-B5E9-47CE-8A62-5DEC952775DE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14313"/>
            <a:ext cx="7772400" cy="658812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b="1" dirty="0"/>
              <a:t>1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的特点</a:t>
            </a:r>
            <a:endParaRPr kumimoji="1" lang="zh-CN" altLang="en-US" b="1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857250"/>
            <a:ext cx="8572500" cy="39592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en-US" altLang="zh-CN" sz="2800" b="1" dirty="0"/>
              <a:t>Cache</a:t>
            </a:r>
            <a:r>
              <a:rPr kumimoji="1" lang="zh-CN" altLang="en-US" sz="2800" b="1" dirty="0"/>
              <a:t>是指位于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和主存之间的一个</a:t>
            </a:r>
            <a:r>
              <a:rPr kumimoji="1" lang="zh-CN" altLang="en-US" sz="2800" b="1" dirty="0">
                <a:solidFill>
                  <a:srgbClr val="006600"/>
                </a:solidFill>
              </a:rPr>
              <a:t>高速小容量的存储器</a:t>
            </a:r>
            <a:r>
              <a:rPr kumimoji="1" lang="zh-CN" altLang="en-US" sz="2800" b="1" dirty="0"/>
              <a:t>，一般由</a:t>
            </a:r>
            <a:r>
              <a:rPr kumimoji="1" lang="en-US" altLang="zh-CN" sz="2800" b="1" dirty="0"/>
              <a:t>SRAM</a:t>
            </a:r>
            <a:r>
              <a:rPr kumimoji="1" lang="zh-CN" altLang="en-US" sz="2800" b="1" dirty="0"/>
              <a:t>构成。 </a:t>
            </a:r>
            <a:endParaRPr kumimoji="1" lang="zh-CN" altLang="en-US" sz="2800" b="1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en-US" altLang="zh-CN" sz="2800" b="1" dirty="0">
                <a:solidFill>
                  <a:srgbClr val="CC0000"/>
                </a:solidFill>
              </a:rPr>
              <a:t>Cache</a:t>
            </a:r>
            <a:r>
              <a:rPr kumimoji="1" lang="zh-CN" altLang="en-US" sz="2800" b="1" dirty="0">
                <a:solidFill>
                  <a:srgbClr val="CC0000"/>
                </a:solidFill>
              </a:rPr>
              <a:t>功能：</a:t>
            </a:r>
            <a:r>
              <a:rPr kumimoji="1" lang="zh-CN" altLang="en-US" sz="2800" b="1" dirty="0"/>
              <a:t>用于</a:t>
            </a:r>
            <a:r>
              <a:rPr kumimoji="1" lang="zh-CN" altLang="en-US" sz="2800" b="1" dirty="0">
                <a:solidFill>
                  <a:srgbClr val="006600"/>
                </a:solidFill>
              </a:rPr>
              <a:t>弥补</a:t>
            </a:r>
            <a:r>
              <a:rPr kumimoji="1" lang="en-US" altLang="zh-CN" sz="2800" b="1" dirty="0">
                <a:solidFill>
                  <a:srgbClr val="006600"/>
                </a:solidFill>
              </a:rPr>
              <a:t>CPU</a:t>
            </a:r>
            <a:r>
              <a:rPr kumimoji="1" lang="zh-CN" altLang="en-US" sz="2800" b="1" dirty="0">
                <a:solidFill>
                  <a:srgbClr val="006600"/>
                </a:solidFill>
              </a:rPr>
              <a:t>和主存之间的速度差异</a:t>
            </a:r>
            <a:r>
              <a:rPr kumimoji="1" lang="zh-CN" altLang="en-US" sz="2800" b="1" dirty="0"/>
              <a:t>，提高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访问主存的平均速度。</a:t>
            </a:r>
            <a:endParaRPr kumimoji="1" lang="zh-CN" altLang="en-US" sz="2800" b="1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zh-CN" altLang="en-US" sz="2800" b="1" dirty="0">
                <a:highlight>
                  <a:srgbClr val="FFFF00"/>
                </a:highlight>
              </a:rPr>
              <a:t>设置</a:t>
            </a:r>
            <a:r>
              <a:rPr kumimoji="1" lang="en-US" altLang="zh-CN" sz="2800" b="1" dirty="0">
                <a:highlight>
                  <a:srgbClr val="FFFF00"/>
                </a:highlight>
              </a:rPr>
              <a:t>Cache</a:t>
            </a:r>
            <a:r>
              <a:rPr kumimoji="1" lang="zh-CN" altLang="en-US" sz="2800" b="1" dirty="0">
                <a:highlight>
                  <a:srgbClr val="FFFF00"/>
                </a:highlight>
              </a:rPr>
              <a:t>的理论基础，是</a:t>
            </a:r>
            <a:r>
              <a:rPr kumimoji="1" lang="zh-CN" altLang="en-US" sz="2800" b="1" dirty="0">
                <a:solidFill>
                  <a:srgbClr val="006600"/>
                </a:solidFill>
                <a:highlight>
                  <a:srgbClr val="FFFF00"/>
                </a:highlight>
              </a:rPr>
              <a:t>程序访问的局部性原理</a:t>
            </a:r>
            <a:r>
              <a:rPr kumimoji="1" lang="en-US" altLang="zh-CN" sz="2800" b="1" dirty="0">
                <a:solidFill>
                  <a:srgbClr val="006600"/>
                </a:solidFill>
              </a:rPr>
              <a:t>:</a:t>
            </a:r>
            <a:r>
              <a:rPr kumimoji="1" lang="en-US" altLang="zh-CN" sz="2800" b="1" dirty="0">
                <a:solidFill>
                  <a:schemeClr val="bg2"/>
                </a:solidFill>
              </a:rPr>
              <a:t> 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执行程序所使用的存储单元是相对集中或小批簇聚于相邻单元中。 </a:t>
            </a:r>
            <a:endParaRPr kumimoji="1" lang="zh-CN" altLang="en-US" sz="2800" b="1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en-US" altLang="zh-CN" sz="2800" b="1" dirty="0"/>
              <a:t>Cache</a:t>
            </a:r>
            <a:r>
              <a:rPr kumimoji="1" lang="zh-CN" altLang="en-US" sz="2800" b="1" dirty="0"/>
              <a:t>的内容是主存部分内容的副本，</a:t>
            </a:r>
            <a:r>
              <a:rPr kumimoji="1" lang="en-US" altLang="zh-CN" sz="2800" b="1" dirty="0">
                <a:highlight>
                  <a:srgbClr val="FFFF00"/>
                </a:highlight>
              </a:rPr>
              <a:t>Cache</a:t>
            </a:r>
            <a:r>
              <a:rPr kumimoji="1" lang="zh-CN" altLang="en-US" sz="2800" b="1" dirty="0">
                <a:highlight>
                  <a:srgbClr val="FFFF00"/>
                </a:highlight>
              </a:rPr>
              <a:t>的</a:t>
            </a:r>
            <a:r>
              <a:rPr kumimoji="1" lang="zh-CN" altLang="en-US" sz="2800" b="1" dirty="0">
                <a:solidFill>
                  <a:srgbClr val="CC0000"/>
                </a:solidFill>
                <a:highlight>
                  <a:srgbClr val="FFFF00"/>
                </a:highlight>
              </a:rPr>
              <a:t>功能均由硬件实现，对程序员是透明的</a:t>
            </a:r>
            <a:r>
              <a:rPr kumimoji="1" lang="zh-CN" altLang="en-US" sz="2800" b="1" dirty="0">
                <a:highlight>
                  <a:srgbClr val="FFFF00"/>
                </a:highlight>
              </a:rPr>
              <a:t>。</a:t>
            </a:r>
            <a:endParaRPr kumimoji="1" lang="zh-CN" altLang="en-US" sz="2800" b="1" dirty="0">
              <a:highlight>
                <a:srgbClr val="FFFF00"/>
              </a:highlight>
            </a:endParaRP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pSp>
        <p:nvGrpSpPr>
          <p:cNvPr id="9222" name="Group 42"/>
          <p:cNvGrpSpPr/>
          <p:nvPr/>
        </p:nvGrpSpPr>
        <p:grpSpPr bwMode="auto">
          <a:xfrm>
            <a:off x="785813" y="4714875"/>
            <a:ext cx="7488237" cy="1879600"/>
            <a:chOff x="340" y="2659"/>
            <a:chExt cx="4218" cy="998"/>
          </a:xfrm>
        </p:grpSpPr>
        <p:grpSp>
          <p:nvGrpSpPr>
            <p:cNvPr id="9223" name="Group 23"/>
            <p:cNvGrpSpPr/>
            <p:nvPr/>
          </p:nvGrpSpPr>
          <p:grpSpPr bwMode="auto">
            <a:xfrm>
              <a:off x="340" y="2659"/>
              <a:ext cx="3264" cy="988"/>
              <a:chOff x="2256" y="1056"/>
              <a:chExt cx="3264" cy="988"/>
            </a:xfrm>
          </p:grpSpPr>
          <p:sp>
            <p:nvSpPr>
              <p:cNvPr id="9229" name="Text Box 24"/>
              <p:cNvSpPr txBox="1">
                <a:spLocks noChangeArrowheads="1"/>
              </p:cNvSpPr>
              <p:nvPr/>
            </p:nvSpPr>
            <p:spPr bwMode="auto">
              <a:xfrm>
                <a:off x="4115" y="1056"/>
                <a:ext cx="883" cy="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r>
                  <a:rPr lang="zh-CN" altLang="en-US">
                    <a:solidFill>
                      <a:srgbClr val="000099"/>
                    </a:solidFill>
                    <a:ea typeface="新宋体" panose="02010609030101010101" charset="-122"/>
                  </a:rPr>
                  <a:t>   辅助硬件</a:t>
                </a:r>
                <a:endParaRPr lang="zh-CN" altLang="en-US">
                  <a:solidFill>
                    <a:srgbClr val="000099"/>
                  </a:solidFill>
                  <a:ea typeface="新宋体" panose="02010609030101010101" charset="-122"/>
                </a:endParaRPr>
              </a:p>
            </p:txBody>
          </p:sp>
          <p:sp>
            <p:nvSpPr>
              <p:cNvPr id="9230" name="Text Box 25"/>
              <p:cNvSpPr txBox="1">
                <a:spLocks noChangeArrowheads="1"/>
              </p:cNvSpPr>
              <p:nvPr/>
            </p:nvSpPr>
            <p:spPr bwMode="auto">
              <a:xfrm>
                <a:off x="2256" y="1529"/>
                <a:ext cx="612" cy="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r>
                  <a:rPr lang="en-US" altLang="zh-CN">
                    <a:solidFill>
                      <a:srgbClr val="000099"/>
                    </a:solidFill>
                    <a:ea typeface="新宋体" panose="02010609030101010101" charset="-122"/>
                  </a:rPr>
                  <a:t>   CPU</a:t>
                </a:r>
                <a:endParaRPr lang="en-US" altLang="zh-CN">
                  <a:solidFill>
                    <a:srgbClr val="000099"/>
                  </a:solidFill>
                  <a:ea typeface="新宋体" panose="02010609030101010101" charset="-122"/>
                </a:endParaRPr>
              </a:p>
            </p:txBody>
          </p:sp>
          <p:sp>
            <p:nvSpPr>
              <p:cNvPr id="9231" name="Text Box 26"/>
              <p:cNvSpPr txBox="1">
                <a:spLocks noChangeArrowheads="1"/>
              </p:cNvSpPr>
              <p:nvPr/>
            </p:nvSpPr>
            <p:spPr bwMode="auto">
              <a:xfrm>
                <a:off x="4908" y="1529"/>
                <a:ext cx="612" cy="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endParaRPr lang="zh-CN" altLang="en-US">
                  <a:solidFill>
                    <a:srgbClr val="000099"/>
                  </a:solidFill>
                  <a:ea typeface="新宋体" panose="02010609030101010101" charset="-122"/>
                </a:endParaRPr>
              </a:p>
              <a:p>
                <a:r>
                  <a:rPr lang="zh-CN" altLang="en-US">
                    <a:solidFill>
                      <a:srgbClr val="000099"/>
                    </a:solidFill>
                    <a:ea typeface="新宋体" panose="02010609030101010101" charset="-122"/>
                  </a:rPr>
                  <a:t>主存</a:t>
                </a:r>
                <a:r>
                  <a:rPr lang="en-US" altLang="zh-CN">
                    <a:solidFill>
                      <a:srgbClr val="000099"/>
                    </a:solidFill>
                    <a:ea typeface="新宋体" panose="02010609030101010101" charset="-122"/>
                  </a:rPr>
                  <a:t>MS</a:t>
                </a:r>
                <a:endParaRPr lang="en-US" altLang="zh-CN">
                  <a:solidFill>
                    <a:srgbClr val="000099"/>
                  </a:solidFill>
                  <a:ea typeface="新宋体" panose="02010609030101010101" charset="-122"/>
                </a:endParaRPr>
              </a:p>
            </p:txBody>
          </p:sp>
          <p:sp>
            <p:nvSpPr>
              <p:cNvPr id="9232" name="Text Box 27"/>
              <p:cNvSpPr txBox="1">
                <a:spLocks noChangeArrowheads="1"/>
              </p:cNvSpPr>
              <p:nvPr/>
            </p:nvSpPr>
            <p:spPr bwMode="auto">
              <a:xfrm>
                <a:off x="3554" y="1530"/>
                <a:ext cx="662" cy="28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r>
                  <a:rPr lang="en-US" altLang="zh-CN">
                    <a:solidFill>
                      <a:srgbClr val="000099"/>
                    </a:solidFill>
                    <a:ea typeface="新宋体" panose="02010609030101010101" charset="-122"/>
                  </a:rPr>
                  <a:t>  Cache</a:t>
                </a:r>
                <a:endParaRPr lang="en-US" altLang="zh-CN">
                  <a:solidFill>
                    <a:srgbClr val="000099"/>
                  </a:solidFill>
                  <a:ea typeface="新宋体" panose="02010609030101010101" charset="-122"/>
                </a:endParaRPr>
              </a:p>
            </p:txBody>
          </p:sp>
          <p:sp>
            <p:nvSpPr>
              <p:cNvPr id="9233" name="AutoShape 28"/>
              <p:cNvSpPr>
                <a:spLocks noChangeArrowheads="1"/>
              </p:cNvSpPr>
              <p:nvPr/>
            </p:nvSpPr>
            <p:spPr bwMode="auto">
              <a:xfrm>
                <a:off x="4215" y="1604"/>
                <a:ext cx="685" cy="128"/>
              </a:xfrm>
              <a:prstGeom prst="leftRightArrow">
                <a:avLst>
                  <a:gd name="adj1" fmla="val 49648"/>
                  <a:gd name="adj2" fmla="val 6825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>
                  <a:ea typeface="新宋体" panose="02010609030101010101" charset="-122"/>
                </a:endParaRPr>
              </a:p>
            </p:txBody>
          </p:sp>
          <p:sp>
            <p:nvSpPr>
              <p:cNvPr id="9234" name="AutoShape 29"/>
              <p:cNvSpPr>
                <a:spLocks noChangeArrowheads="1"/>
              </p:cNvSpPr>
              <p:nvPr/>
            </p:nvSpPr>
            <p:spPr bwMode="auto">
              <a:xfrm>
                <a:off x="2863" y="1605"/>
                <a:ext cx="684" cy="127"/>
              </a:xfrm>
              <a:prstGeom prst="leftRightArrow">
                <a:avLst>
                  <a:gd name="adj1" fmla="val 49648"/>
                  <a:gd name="adj2" fmla="val 6869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>
                  <a:ea typeface="新宋体" panose="02010609030101010101" charset="-122"/>
                </a:endParaRPr>
              </a:p>
            </p:txBody>
          </p:sp>
          <p:sp>
            <p:nvSpPr>
              <p:cNvPr id="9235" name="AutoShape 30"/>
              <p:cNvSpPr>
                <a:spLocks noChangeArrowheads="1"/>
              </p:cNvSpPr>
              <p:nvPr/>
            </p:nvSpPr>
            <p:spPr bwMode="auto">
              <a:xfrm>
                <a:off x="2869" y="1861"/>
                <a:ext cx="2031" cy="113"/>
              </a:xfrm>
              <a:prstGeom prst="leftRightArrow">
                <a:avLst>
                  <a:gd name="adj1" fmla="val 50667"/>
                  <a:gd name="adj2" fmla="val 75139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>
                  <a:ea typeface="新宋体" panose="02010609030101010101" charset="-122"/>
                </a:endParaRPr>
              </a:p>
            </p:txBody>
          </p:sp>
          <p:sp>
            <p:nvSpPr>
              <p:cNvPr id="9236" name="AutoShape 31"/>
              <p:cNvSpPr>
                <a:spLocks noChangeArrowheads="1"/>
              </p:cNvSpPr>
              <p:nvPr/>
            </p:nvSpPr>
            <p:spPr bwMode="auto">
              <a:xfrm flipV="1">
                <a:off x="4997" y="1163"/>
                <a:ext cx="278" cy="353"/>
              </a:xfrm>
              <a:custGeom>
                <a:avLst/>
                <a:gdLst>
                  <a:gd name="T0" fmla="*/ 215 w 21600"/>
                  <a:gd name="T1" fmla="*/ 0 h 21600"/>
                  <a:gd name="T2" fmla="*/ 151 w 21600"/>
                  <a:gd name="T3" fmla="*/ 84 h 21600"/>
                  <a:gd name="T4" fmla="*/ 181 w 21600"/>
                  <a:gd name="T5" fmla="*/ 84 h 21600"/>
                  <a:gd name="T6" fmla="*/ 181 w 21600"/>
                  <a:gd name="T7" fmla="*/ 257 h 21600"/>
                  <a:gd name="T8" fmla="*/ 0 w 21600"/>
                  <a:gd name="T9" fmla="*/ 257 h 21600"/>
                  <a:gd name="T10" fmla="*/ 0 w 21600"/>
                  <a:gd name="T11" fmla="*/ 353 h 21600"/>
                  <a:gd name="T12" fmla="*/ 249 w 21600"/>
                  <a:gd name="T13" fmla="*/ 353 h 21600"/>
                  <a:gd name="T14" fmla="*/ 249 w 21600"/>
                  <a:gd name="T15" fmla="*/ 84 h 21600"/>
                  <a:gd name="T16" fmla="*/ 278 w 21600"/>
                  <a:gd name="T17" fmla="*/ 84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6681" y="0"/>
                    </a:moveTo>
                    <a:lnTo>
                      <a:pt x="11761" y="5160"/>
                    </a:lnTo>
                    <a:lnTo>
                      <a:pt x="14053" y="5160"/>
                    </a:lnTo>
                    <a:lnTo>
                      <a:pt x="14053" y="15721"/>
                    </a:lnTo>
                    <a:lnTo>
                      <a:pt x="0" y="15721"/>
                    </a:lnTo>
                    <a:lnTo>
                      <a:pt x="0" y="21600"/>
                    </a:lnTo>
                    <a:lnTo>
                      <a:pt x="19308" y="21600"/>
                    </a:lnTo>
                    <a:lnTo>
                      <a:pt x="19308" y="5160"/>
                    </a:lnTo>
                    <a:lnTo>
                      <a:pt x="21600" y="5160"/>
                    </a:lnTo>
                    <a:lnTo>
                      <a:pt x="166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7" name="AutoShape 32"/>
              <p:cNvSpPr>
                <a:spLocks noChangeArrowheads="1"/>
              </p:cNvSpPr>
              <p:nvPr/>
            </p:nvSpPr>
            <p:spPr bwMode="auto">
              <a:xfrm flipH="1" flipV="1">
                <a:off x="3838" y="1163"/>
                <a:ext cx="278" cy="353"/>
              </a:xfrm>
              <a:custGeom>
                <a:avLst/>
                <a:gdLst>
                  <a:gd name="T0" fmla="*/ 215 w 21600"/>
                  <a:gd name="T1" fmla="*/ 0 h 21600"/>
                  <a:gd name="T2" fmla="*/ 151 w 21600"/>
                  <a:gd name="T3" fmla="*/ 84 h 21600"/>
                  <a:gd name="T4" fmla="*/ 181 w 21600"/>
                  <a:gd name="T5" fmla="*/ 84 h 21600"/>
                  <a:gd name="T6" fmla="*/ 181 w 21600"/>
                  <a:gd name="T7" fmla="*/ 257 h 21600"/>
                  <a:gd name="T8" fmla="*/ 0 w 21600"/>
                  <a:gd name="T9" fmla="*/ 257 h 21600"/>
                  <a:gd name="T10" fmla="*/ 0 w 21600"/>
                  <a:gd name="T11" fmla="*/ 353 h 21600"/>
                  <a:gd name="T12" fmla="*/ 249 w 21600"/>
                  <a:gd name="T13" fmla="*/ 353 h 21600"/>
                  <a:gd name="T14" fmla="*/ 249 w 21600"/>
                  <a:gd name="T15" fmla="*/ 84 h 21600"/>
                  <a:gd name="T16" fmla="*/ 278 w 21600"/>
                  <a:gd name="T17" fmla="*/ 84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6681" y="0"/>
                    </a:moveTo>
                    <a:lnTo>
                      <a:pt x="11761" y="5160"/>
                    </a:lnTo>
                    <a:lnTo>
                      <a:pt x="14053" y="5160"/>
                    </a:lnTo>
                    <a:lnTo>
                      <a:pt x="14053" y="15721"/>
                    </a:lnTo>
                    <a:lnTo>
                      <a:pt x="0" y="15721"/>
                    </a:lnTo>
                    <a:lnTo>
                      <a:pt x="0" y="21600"/>
                    </a:lnTo>
                    <a:lnTo>
                      <a:pt x="19308" y="21600"/>
                    </a:lnTo>
                    <a:lnTo>
                      <a:pt x="19308" y="5160"/>
                    </a:lnTo>
                    <a:lnTo>
                      <a:pt x="21600" y="5160"/>
                    </a:lnTo>
                    <a:lnTo>
                      <a:pt x="166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24" name="Text Box 36"/>
            <p:cNvSpPr txBox="1">
              <a:spLocks noChangeArrowheads="1"/>
            </p:cNvSpPr>
            <p:nvPr/>
          </p:nvSpPr>
          <p:spPr bwMode="auto">
            <a:xfrm>
              <a:off x="3923" y="3113"/>
              <a:ext cx="635" cy="44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lang="zh-CN" altLang="en-US">
                <a:ea typeface="新宋体" panose="02010609030101010101" charset="-122"/>
              </a:endParaRP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>
                  <a:ea typeface="新宋体" panose="02010609030101010101" charset="-122"/>
                </a:rPr>
                <a:t>外存</a:t>
              </a:r>
              <a:endParaRPr lang="zh-CN" altLang="en-US">
                <a:ea typeface="新宋体" panose="02010609030101010101" charset="-122"/>
              </a:endParaRPr>
            </a:p>
            <a:p>
              <a:pPr eaLnBrk="1" hangingPunct="1">
                <a:lnSpc>
                  <a:spcPct val="90000"/>
                </a:lnSpc>
              </a:pPr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9225" name="AutoShape 37"/>
            <p:cNvSpPr>
              <a:spLocks noChangeArrowheads="1"/>
            </p:cNvSpPr>
            <p:nvPr/>
          </p:nvSpPr>
          <p:spPr bwMode="auto">
            <a:xfrm>
              <a:off x="3607" y="3207"/>
              <a:ext cx="316" cy="400"/>
            </a:xfrm>
            <a:prstGeom prst="leftRightArrow">
              <a:avLst>
                <a:gd name="adj1" fmla="val 50000"/>
                <a:gd name="adj2" fmla="val 20000"/>
              </a:avLst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9226" name="Line 38"/>
            <p:cNvSpPr>
              <a:spLocks noChangeShapeType="1"/>
            </p:cNvSpPr>
            <p:nvPr/>
          </p:nvSpPr>
          <p:spPr bwMode="auto">
            <a:xfrm>
              <a:off x="612" y="3430"/>
              <a:ext cx="0" cy="22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7" name="Line 40"/>
            <p:cNvSpPr>
              <a:spLocks noChangeShapeType="1"/>
            </p:cNvSpPr>
            <p:nvPr/>
          </p:nvSpPr>
          <p:spPr bwMode="auto">
            <a:xfrm>
              <a:off x="612" y="3430"/>
              <a:ext cx="31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Text Box 41"/>
            <p:cNvSpPr txBox="1">
              <a:spLocks noChangeArrowheads="1"/>
            </p:cNvSpPr>
            <p:nvPr/>
          </p:nvSpPr>
          <p:spPr bwMode="auto">
            <a:xfrm>
              <a:off x="567" y="3430"/>
              <a:ext cx="454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>
                  <a:ea typeface="新宋体" panose="02010609030101010101" charset="-122"/>
                </a:rPr>
                <a:t>  cache</a:t>
              </a:r>
              <a:endParaRPr lang="en-US" altLang="zh-CN" sz="1400">
                <a:ea typeface="新宋体" panose="02010609030101010101" charset="-122"/>
              </a:endParaRPr>
            </a:p>
          </p:txBody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BD57D27E-19EE-46A8-9235-69847882286E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CN" b="1" dirty="0"/>
              <a:t>2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的工作原理</a:t>
            </a:r>
            <a:endParaRPr kumimoji="1" lang="zh-CN" altLang="en-US" b="1" dirty="0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10245" name="Object 5"/>
          <p:cNvGraphicFramePr/>
          <p:nvPr/>
        </p:nvGraphicFramePr>
        <p:xfrm>
          <a:off x="785813" y="2286000"/>
          <a:ext cx="6696075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351020" imgH="1692275" progId="Visio.Drawing.11">
                  <p:embed/>
                </p:oleObj>
              </mc:Choice>
              <mc:Fallback>
                <p:oleObj name="" r:id="rId1" imgW="4351020" imgH="1692275" progId="Visio.Drawing.11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2286000"/>
                        <a:ext cx="6696075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428875" y="5214938"/>
            <a:ext cx="397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新宋体" panose="02010609030101010101" charset="-122"/>
              </a:rPr>
              <a:t>Cache</a:t>
            </a:r>
            <a:r>
              <a:rPr lang="zh-CN" altLang="en-US">
                <a:solidFill>
                  <a:schemeClr val="tx2"/>
                </a:solidFill>
                <a:latin typeface="Arial" panose="020B0604020202020204" pitchFamily="34" charset="0"/>
                <a:ea typeface="新宋体" panose="02010609030101010101" charset="-122"/>
              </a:rPr>
              <a:t>、主存与</a:t>
            </a:r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新宋体" panose="02010609030101010101" charset="-122"/>
              </a:rPr>
              <a:t>CPU</a:t>
            </a:r>
            <a:r>
              <a:rPr lang="zh-CN" altLang="en-US">
                <a:solidFill>
                  <a:schemeClr val="tx2"/>
                </a:solidFill>
                <a:latin typeface="Arial" panose="020B0604020202020204" pitchFamily="34" charset="0"/>
                <a:ea typeface="新宋体" panose="02010609030101010101" charset="-122"/>
              </a:rPr>
              <a:t>的关系 </a:t>
            </a:r>
            <a:endParaRPr lang="zh-CN" altLang="en-US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44071" name="Rectangle 7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647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b="1">
                <a:solidFill>
                  <a:schemeClr val="hlink"/>
                </a:solidFill>
              </a:rPr>
              <a:t>Cache</a:t>
            </a:r>
            <a:r>
              <a:rPr kumimoji="1" lang="zh-CN" altLang="en-US" b="1">
                <a:solidFill>
                  <a:schemeClr val="hlink"/>
                </a:solidFill>
              </a:rPr>
              <a:t>的速度比主存快</a:t>
            </a:r>
            <a:r>
              <a:rPr kumimoji="1" lang="en-US" altLang="zh-CN" b="1">
                <a:solidFill>
                  <a:schemeClr val="hlink"/>
                </a:solidFill>
              </a:rPr>
              <a:t>5</a:t>
            </a:r>
            <a:r>
              <a:rPr kumimoji="1" lang="zh-CN" altLang="en-US" b="1">
                <a:solidFill>
                  <a:schemeClr val="hlink"/>
                </a:solidFill>
              </a:rPr>
              <a:t>－</a:t>
            </a:r>
            <a:r>
              <a:rPr kumimoji="1" lang="en-US" altLang="zh-CN" b="1">
                <a:solidFill>
                  <a:schemeClr val="hlink"/>
                </a:solidFill>
              </a:rPr>
              <a:t>10</a:t>
            </a:r>
            <a:r>
              <a:rPr kumimoji="1" lang="zh-CN" altLang="en-US" b="1">
                <a:solidFill>
                  <a:schemeClr val="hlink"/>
                </a:solidFill>
              </a:rPr>
              <a:t>倍。</a:t>
            </a:r>
            <a:endParaRPr kumimoji="1" lang="zh-CN" altLang="en-US" b="1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2750"/>
            <a:ext cx="8748712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11"/>
          <p:cNvSpPr>
            <a:spLocks noChangeArrowheads="1"/>
          </p:cNvSpPr>
          <p:nvPr/>
        </p:nvSpPr>
        <p:spPr bwMode="auto">
          <a:xfrm>
            <a:off x="250825" y="4365625"/>
            <a:ext cx="6048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800">
                <a:ea typeface="新宋体" panose="02010609030101010101" charset="-122"/>
              </a:rPr>
              <a:t>把主存和</a:t>
            </a:r>
            <a:r>
              <a:rPr lang="en-US" altLang="zh-CN" sz="2800">
                <a:ea typeface="新宋体" panose="02010609030101010101" charset="-122"/>
              </a:rPr>
              <a:t>Cache</a:t>
            </a:r>
            <a:r>
              <a:rPr lang="zh-CN" altLang="en-US" sz="2800">
                <a:ea typeface="新宋体" panose="02010609030101010101" charset="-122"/>
              </a:rPr>
              <a:t>划分成相同大小的若干数据块。</a:t>
            </a:r>
            <a:endParaRPr lang="zh-CN" altLang="en-US" sz="2800">
              <a:ea typeface="新宋体" panose="02010609030101010101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800">
                <a:ea typeface="新宋体" panose="02010609030101010101" charset="-122"/>
              </a:rPr>
              <a:t>Cache</a:t>
            </a:r>
            <a:r>
              <a:rPr lang="zh-CN" altLang="en-US" sz="2800">
                <a:ea typeface="新宋体" panose="02010609030101010101" charset="-122"/>
              </a:rPr>
              <a:t>的一个数据块，称为“行”。</a:t>
            </a:r>
            <a:endParaRPr lang="zh-CN" altLang="en-US" sz="2800">
              <a:ea typeface="新宋体" panose="02010609030101010101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800">
                <a:ea typeface="新宋体" panose="02010609030101010101" charset="-122"/>
              </a:rPr>
              <a:t>主存的一个数据块，称为“块”。 </a:t>
            </a:r>
            <a:endParaRPr lang="zh-CN" altLang="en-US" sz="2800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ChangeArrowheads="1"/>
          </p:cNvSpPr>
          <p:nvPr/>
        </p:nvSpPr>
        <p:spPr bwMode="auto">
          <a:xfrm>
            <a:off x="539750" y="1412875"/>
            <a:ext cx="8153400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      CPU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与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之间的数据交换是以字为单位，而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与主存之间的数据交换是以块为单位。</a:t>
            </a:r>
            <a:endParaRPr lang="zh-CN" altLang="en-US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/>
            <a:endParaRPr lang="zh-CN" altLang="en-US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ea typeface="新宋体" panose="02010609030101010101" charset="-122"/>
              </a:rPr>
              <a:t>       </a:t>
            </a:r>
            <a:r>
              <a:rPr lang="zh-CN" altLang="en-US" dirty="0">
                <a:highlight>
                  <a:srgbClr val="FFFF00"/>
                </a:highlight>
                <a:ea typeface="新宋体" panose="02010609030101010101" charset="-122"/>
              </a:rPr>
              <a:t>一个块由若干定长字组成的</a:t>
            </a:r>
            <a:endParaRPr lang="zh-CN" altLang="en-US" dirty="0">
              <a:ea typeface="新宋体" panose="02010609030101010101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ea typeface="新宋体" panose="02010609030101010101" charset="-122"/>
              </a:rPr>
              <a:t>        当</a:t>
            </a:r>
            <a:r>
              <a:rPr lang="en-US" altLang="zh-CN" dirty="0">
                <a:ea typeface="新宋体" panose="02010609030101010101" charset="-122"/>
              </a:rPr>
              <a:t>CPU</a:t>
            </a:r>
            <a:r>
              <a:rPr lang="zh-CN" altLang="en-US" dirty="0">
                <a:ea typeface="新宋体" panose="02010609030101010101" charset="-122"/>
              </a:rPr>
              <a:t>读取主存中一个字时，便发出此字的内存地址到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和主存。此时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控制逻辑依据地址判断此字当前是否在 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中：若是，此字立即传送给</a:t>
            </a:r>
            <a:r>
              <a:rPr lang="en-US" altLang="zh-CN" dirty="0">
                <a:ea typeface="新宋体" panose="02010609030101010101" charset="-122"/>
              </a:rPr>
              <a:t>CPU；</a:t>
            </a:r>
            <a:r>
              <a:rPr lang="zh-CN" altLang="en-US" dirty="0">
                <a:ea typeface="新宋体" panose="02010609030101010101" charset="-122"/>
              </a:rPr>
              <a:t>若非，则用主存读周期把此字从主存读出送到</a:t>
            </a:r>
            <a:r>
              <a:rPr lang="en-US" altLang="zh-CN" dirty="0">
                <a:ea typeface="新宋体" panose="02010609030101010101" charset="-122"/>
              </a:rPr>
              <a:t>CPU，</a:t>
            </a:r>
            <a:r>
              <a:rPr lang="zh-CN" altLang="en-US" dirty="0">
                <a:ea typeface="新宋体" panose="02010609030101010101" charset="-122"/>
              </a:rPr>
              <a:t>与此同时，把含有这个字的整个数据块从主存读出送到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中。由始终管理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使用情况的硬件逻辑电路来实现替换算法。</a:t>
            </a:r>
            <a:endParaRPr lang="zh-CN" altLang="en-US" dirty="0">
              <a:ea typeface="新宋体" panose="02010609030101010101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71500" y="642938"/>
            <a:ext cx="7772400" cy="658812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Cache</a:t>
            </a:r>
            <a:r>
              <a:rPr kumimoji="1" lang="zh-CN" altLang="en-US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的工作原理</a:t>
            </a:r>
            <a:endParaRPr kumimoji="1" lang="zh-CN" altLang="en-US" sz="3600" kern="0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D70A6836-6AFD-45F1-BACB-41A1BC45DB0D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0" y="2024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13316" name="Object 3">
            <a:hlinkClick r:id="rId1" action="ppaction://hlinkfile"/>
          </p:cNvPr>
          <p:cNvGraphicFramePr/>
          <p:nvPr/>
        </p:nvGraphicFramePr>
        <p:xfrm>
          <a:off x="1258888" y="1176338"/>
          <a:ext cx="6265862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4015105" imgH="3562985" progId="Visio.Drawing.11">
                  <p:embed/>
                </p:oleObj>
              </mc:Choice>
              <mc:Fallback>
                <p:oleObj name="" r:id="rId2" imgW="4015105" imgH="3562985" progId="Visio.Drawing.11">
                  <p:embed/>
                  <p:pic>
                    <p:nvPicPr>
                      <p:cNvPr id="0" name="Object 3">
                        <a:hlinkClick r:id="" action="ppaction://hlinkfile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079"/>
                      <a:stretch>
                        <a:fillRect/>
                      </a:stretch>
                    </p:blipFill>
                    <p:spPr bwMode="auto">
                      <a:xfrm>
                        <a:off x="1258888" y="1176338"/>
                        <a:ext cx="6265862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noProof="1"/>
              <a:t>Cache</a:t>
            </a:r>
            <a:r>
              <a:rPr lang="zh-CN" altLang="en-US" b="1" noProof="1"/>
              <a:t>的原理图</a:t>
            </a:r>
            <a:endParaRPr lang="zh-CN" altLang="en-US" b="1" noProof="1"/>
          </a:p>
        </p:txBody>
      </p:sp>
      <p:sp>
        <p:nvSpPr>
          <p:cNvPr id="13318" name="矩形 5"/>
          <p:cNvSpPr>
            <a:spLocks noChangeArrowheads="1"/>
          </p:cNvSpPr>
          <p:nvPr/>
        </p:nvSpPr>
        <p:spPr bwMode="auto">
          <a:xfrm>
            <a:off x="6286500" y="6072188"/>
            <a:ext cx="1271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en-US" altLang="zh-CN">
                <a:ea typeface="新宋体" panose="02010609030101010101" charset="-122"/>
              </a:rPr>
              <a:t>3-32.swf</a:t>
            </a:r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B96578F7-CE13-4286-8E76-9E168E1622B4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11298" name="Rectangle 2"/>
          <p:cNvSpPr>
            <a:spLocks noGrp="1" noChangeArrowheads="1"/>
          </p:cNvSpPr>
          <p:nvPr>
            <p:ph idx="1"/>
          </p:nvPr>
        </p:nvSpPr>
        <p:spPr>
          <a:xfrm>
            <a:off x="642938" y="1571625"/>
            <a:ext cx="7921625" cy="4176713"/>
          </a:xfrm>
        </p:spPr>
        <p:txBody>
          <a:bodyPr/>
          <a:lstStyle/>
          <a:p>
            <a:pPr marL="274955" indent="-274955" eaLnBrk="1" hangingPunct="1">
              <a:lnSpc>
                <a:spcPct val="90000"/>
              </a:lnSpc>
              <a:spcBef>
                <a:spcPct val="10000"/>
              </a:spcBef>
            </a:pPr>
            <a:r>
              <a:rPr kumimoji="1" lang="en-US" altLang="zh-CN" sz="2400" b="1">
                <a:solidFill>
                  <a:srgbClr val="0000FF"/>
                </a:solidFill>
                <a:ea typeface="新宋体" panose="02010609030101010101" charset="-122"/>
              </a:rPr>
              <a:t>CPU</a:t>
            </a:r>
            <a:r>
              <a:rPr kumimoji="1" lang="zh-CN" altLang="en-US" sz="2400" b="1">
                <a:solidFill>
                  <a:srgbClr val="0000FF"/>
                </a:solidFill>
                <a:ea typeface="新宋体" panose="02010609030101010101" charset="-122"/>
              </a:rPr>
              <a:t>在读写存储器时，</a:t>
            </a:r>
            <a:r>
              <a:rPr kumimoji="1" lang="en-US" altLang="zh-CN" sz="2400" b="1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400" b="1">
                <a:solidFill>
                  <a:srgbClr val="0000FF"/>
                </a:solidFill>
                <a:ea typeface="新宋体" panose="02010609030101010101" charset="-122"/>
              </a:rPr>
              <a:t>控制逻辑首先要依据地址来判断这个字是否在</a:t>
            </a:r>
            <a:r>
              <a:rPr kumimoji="1" lang="en-US" altLang="zh-CN" sz="2400" b="1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400" b="1">
                <a:solidFill>
                  <a:srgbClr val="0000FF"/>
                </a:solidFill>
                <a:ea typeface="新宋体" panose="02010609030101010101" charset="-122"/>
              </a:rPr>
              <a:t>中，若在</a:t>
            </a:r>
            <a:r>
              <a:rPr kumimoji="1" lang="en-US" altLang="zh-CN" sz="2400" b="1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400" b="1">
                <a:solidFill>
                  <a:srgbClr val="0000FF"/>
                </a:solidFill>
                <a:ea typeface="新宋体" panose="02010609030101010101" charset="-122"/>
              </a:rPr>
              <a:t>中，则称为“</a:t>
            </a:r>
            <a:r>
              <a:rPr kumimoji="1" lang="zh-CN" altLang="en-US" sz="2400" b="1">
                <a:solidFill>
                  <a:srgbClr val="CC0000"/>
                </a:solidFill>
                <a:ea typeface="新宋体" panose="02010609030101010101" charset="-122"/>
              </a:rPr>
              <a:t>命中</a:t>
            </a:r>
            <a:r>
              <a:rPr kumimoji="1" lang="zh-CN" altLang="en-US" sz="2400" b="1">
                <a:solidFill>
                  <a:srgbClr val="0000FF"/>
                </a:solidFill>
                <a:ea typeface="新宋体" panose="02010609030101010101" charset="-122"/>
              </a:rPr>
              <a:t>”；若不在，则称为“</a:t>
            </a:r>
            <a:r>
              <a:rPr kumimoji="1" lang="zh-CN" altLang="en-US" sz="2400" b="1">
                <a:solidFill>
                  <a:srgbClr val="CC0000"/>
                </a:solidFill>
                <a:ea typeface="新宋体" panose="02010609030101010101" charset="-122"/>
              </a:rPr>
              <a:t>不命中</a:t>
            </a:r>
            <a:r>
              <a:rPr kumimoji="1" lang="zh-CN" altLang="en-US" sz="2400" b="1">
                <a:solidFill>
                  <a:srgbClr val="0000FF"/>
                </a:solidFill>
                <a:ea typeface="新宋体" panose="02010609030101010101" charset="-122"/>
              </a:rPr>
              <a:t>”。</a:t>
            </a:r>
            <a:endParaRPr kumimoji="1" lang="en-US" altLang="zh-CN" sz="2400" b="1">
              <a:solidFill>
                <a:srgbClr val="0000FF"/>
              </a:solidFill>
              <a:ea typeface="新宋体" panose="02010609030101010101" charset="-122"/>
            </a:endParaRPr>
          </a:p>
          <a:p>
            <a:pPr marL="274955" indent="-274955" eaLnBrk="1" hangingPunct="1">
              <a:lnSpc>
                <a:spcPct val="90000"/>
              </a:lnSpc>
              <a:spcBef>
                <a:spcPct val="10000"/>
              </a:spcBef>
            </a:pPr>
            <a:endParaRPr kumimoji="1" lang="zh-CN" altLang="en-US" sz="2400" b="1">
              <a:solidFill>
                <a:srgbClr val="0000FF"/>
              </a:solidFill>
              <a:ea typeface="新宋体" panose="02010609030101010101" charset="-122"/>
            </a:endParaRPr>
          </a:p>
          <a:p>
            <a:pPr marL="274955" indent="-274955" eaLnBrk="1" hangingPunct="1">
              <a:lnSpc>
                <a:spcPct val="90000"/>
              </a:lnSpc>
              <a:spcBef>
                <a:spcPct val="10000"/>
              </a:spcBef>
            </a:pPr>
            <a:r>
              <a:rPr kumimoji="1" lang="zh-CN" altLang="en-US" sz="2400" b="1">
                <a:solidFill>
                  <a:schemeClr val="tx2"/>
                </a:solidFill>
                <a:ea typeface="新宋体" panose="02010609030101010101" charset="-122"/>
              </a:rPr>
              <a:t>针对命中</a:t>
            </a:r>
            <a:r>
              <a:rPr kumimoji="1" lang="en-US" altLang="zh-CN" sz="2400" b="1">
                <a:solidFill>
                  <a:schemeClr val="tx2"/>
                </a:solidFill>
                <a:ea typeface="新宋体" panose="02010609030101010101" charset="-122"/>
              </a:rPr>
              <a:t>/</a:t>
            </a:r>
            <a:r>
              <a:rPr kumimoji="1" lang="zh-CN" altLang="en-US" sz="2400" b="1">
                <a:solidFill>
                  <a:schemeClr val="tx2"/>
                </a:solidFill>
                <a:ea typeface="新宋体" panose="02010609030101010101" charset="-122"/>
              </a:rPr>
              <a:t>不命中、读</a:t>
            </a:r>
            <a:r>
              <a:rPr kumimoji="1" lang="en-US" altLang="zh-CN" sz="2400" b="1">
                <a:solidFill>
                  <a:schemeClr val="tx2"/>
                </a:solidFill>
                <a:ea typeface="新宋体" panose="02010609030101010101" charset="-122"/>
              </a:rPr>
              <a:t>/</a:t>
            </a:r>
            <a:r>
              <a:rPr kumimoji="1" lang="zh-CN" altLang="en-US" sz="2400" b="1">
                <a:solidFill>
                  <a:schemeClr val="tx2"/>
                </a:solidFill>
                <a:ea typeface="新宋体" panose="02010609030101010101" charset="-122"/>
              </a:rPr>
              <a:t>写操作，</a:t>
            </a:r>
            <a:r>
              <a:rPr kumimoji="1" lang="en-US" altLang="zh-CN" sz="2400" b="1">
                <a:solidFill>
                  <a:schemeClr val="tx2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400" b="1">
                <a:solidFill>
                  <a:schemeClr val="tx2"/>
                </a:solidFill>
                <a:ea typeface="新宋体" panose="02010609030101010101" charset="-122"/>
              </a:rPr>
              <a:t>的处理是不同的：</a:t>
            </a:r>
            <a:endParaRPr kumimoji="1" lang="zh-CN" altLang="en-US" sz="2400" b="1">
              <a:solidFill>
                <a:schemeClr val="tx2"/>
              </a:solidFill>
              <a:ea typeface="新宋体" panose="02010609030101010101" charset="-122"/>
            </a:endParaRPr>
          </a:p>
          <a:p>
            <a:pPr marL="454025" lvl="1" indent="0" eaLnBrk="1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</a:pPr>
            <a:r>
              <a:rPr kumimoji="1" lang="zh-CN" altLang="en-US" sz="2400" b="1">
                <a:solidFill>
                  <a:srgbClr val="660066"/>
                </a:solidFill>
                <a:ea typeface="楷体_GB2312" panose="02010609030101010101" pitchFamily="49" charset="-122"/>
              </a:rPr>
              <a:t>读命中：</a:t>
            </a:r>
            <a:r>
              <a:rPr kumimoji="1" lang="zh-CN" altLang="en-US" sz="2400" b="1">
                <a:ea typeface="楷体_GB2312" panose="02010609030101010101" pitchFamily="49" charset="-122"/>
              </a:rPr>
              <a:t>立即从</a:t>
            </a:r>
            <a:r>
              <a:rPr kumimoji="1" lang="en-US" altLang="zh-CN" sz="2400" b="1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ea typeface="楷体_GB2312" panose="02010609030101010101" pitchFamily="49" charset="-122"/>
              </a:rPr>
              <a:t>读出送给</a:t>
            </a:r>
            <a:r>
              <a:rPr kumimoji="1" lang="en-US" altLang="zh-CN" sz="2400" b="1">
                <a:ea typeface="楷体_GB2312" panose="02010609030101010101" pitchFamily="49" charset="-122"/>
              </a:rPr>
              <a:t>CPU</a:t>
            </a:r>
            <a:r>
              <a:rPr kumimoji="1" lang="zh-CN" altLang="en-US" sz="2400" b="1">
                <a:ea typeface="楷体_GB2312" panose="02010609030101010101" pitchFamily="49" charset="-122"/>
              </a:rPr>
              <a:t>；</a:t>
            </a:r>
            <a:endParaRPr kumimoji="1" lang="zh-CN" altLang="en-US" sz="2400" b="1">
              <a:ea typeface="楷体_GB2312" panose="02010609030101010101" pitchFamily="49" charset="-122"/>
            </a:endParaRPr>
          </a:p>
          <a:p>
            <a:pPr marL="454025" lvl="1" indent="0" eaLnBrk="1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</a:pPr>
            <a:r>
              <a:rPr kumimoji="1" lang="zh-CN" altLang="en-US" sz="2400" b="1">
                <a:solidFill>
                  <a:srgbClr val="660066"/>
                </a:solidFill>
                <a:ea typeface="楷体_GB2312" panose="02010609030101010101" pitchFamily="49" charset="-122"/>
              </a:rPr>
              <a:t>读不命中：</a:t>
            </a:r>
            <a:r>
              <a:rPr kumimoji="1" lang="zh-CN" altLang="en-US" sz="2400" b="1">
                <a:ea typeface="楷体_GB2312" panose="02010609030101010101" pitchFamily="49" charset="-122"/>
              </a:rPr>
              <a:t>通常有两种解决方法：</a:t>
            </a:r>
            <a:endParaRPr kumimoji="1" lang="zh-CN" altLang="en-US" sz="2400" b="1">
              <a:ea typeface="楷体_GB2312" panose="02010609030101010101" pitchFamily="49" charset="-122"/>
            </a:endParaRPr>
          </a:p>
          <a:p>
            <a:pPr marL="808355" lvl="2" indent="-174625" eaLnBrk="1" hangingPunct="1">
              <a:lnSpc>
                <a:spcPct val="90000"/>
              </a:lnSpc>
              <a:spcAft>
                <a:spcPct val="20000"/>
              </a:spcAft>
            </a:pPr>
            <a:r>
              <a:rPr kumimoji="1" lang="en-US" altLang="zh-CN" sz="2400" b="1">
                <a:solidFill>
                  <a:srgbClr val="006600"/>
                </a:solidFill>
                <a:ea typeface="楷体_GB2312" panose="02010609030101010101" pitchFamily="49" charset="-122"/>
              </a:rPr>
              <a:t>A</a:t>
            </a:r>
            <a:r>
              <a:rPr kumimoji="1" lang="zh-CN" altLang="en-US" sz="2400" b="1">
                <a:solidFill>
                  <a:srgbClr val="006600"/>
                </a:solidFill>
                <a:ea typeface="楷体_GB2312" panose="02010609030101010101" pitchFamily="49" charset="-122"/>
              </a:rPr>
              <a:t>）将主存中该字所在的数据块复制到</a:t>
            </a:r>
            <a:r>
              <a:rPr kumimoji="1" lang="en-US" altLang="zh-CN" sz="2400" b="1">
                <a:solidFill>
                  <a:srgbClr val="006600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solidFill>
                  <a:srgbClr val="006600"/>
                </a:solidFill>
                <a:ea typeface="楷体_GB2312" panose="02010609030101010101" pitchFamily="49" charset="-122"/>
              </a:rPr>
              <a:t>中，然后再把这个字传送给</a:t>
            </a:r>
            <a:r>
              <a:rPr kumimoji="1" lang="en-US" altLang="zh-CN" sz="2400" b="1">
                <a:solidFill>
                  <a:srgbClr val="006600"/>
                </a:solidFill>
                <a:ea typeface="楷体_GB2312" panose="02010609030101010101" pitchFamily="49" charset="-122"/>
              </a:rPr>
              <a:t>CPU</a:t>
            </a:r>
            <a:r>
              <a:rPr kumimoji="1" lang="zh-CN" altLang="en-US" sz="2400" b="1">
                <a:solidFill>
                  <a:srgbClr val="006600"/>
                </a:solidFill>
                <a:ea typeface="楷体_GB2312" panose="02010609030101010101" pitchFamily="49" charset="-122"/>
              </a:rPr>
              <a:t>；</a:t>
            </a:r>
            <a:endParaRPr kumimoji="1" lang="zh-CN" altLang="en-US" sz="2400" b="1">
              <a:solidFill>
                <a:srgbClr val="006600"/>
              </a:solidFill>
              <a:ea typeface="楷体_GB2312" panose="02010609030101010101" pitchFamily="49" charset="-122"/>
            </a:endParaRPr>
          </a:p>
          <a:p>
            <a:pPr marL="808355" lvl="2" indent="-174625" eaLnBrk="1" hangingPunct="1">
              <a:lnSpc>
                <a:spcPct val="90000"/>
              </a:lnSpc>
              <a:spcAft>
                <a:spcPct val="20000"/>
              </a:spcAft>
            </a:pPr>
            <a:r>
              <a:rPr kumimoji="1" lang="en-US" altLang="zh-CN" sz="2400" b="1">
                <a:solidFill>
                  <a:srgbClr val="006600"/>
                </a:solidFill>
                <a:ea typeface="楷体_GB2312" panose="02010609030101010101" pitchFamily="49" charset="-122"/>
              </a:rPr>
              <a:t>B</a:t>
            </a:r>
            <a:r>
              <a:rPr kumimoji="1" lang="zh-CN" altLang="en-US" sz="2400" b="1">
                <a:solidFill>
                  <a:srgbClr val="006600"/>
                </a:solidFill>
                <a:ea typeface="楷体_GB2312" panose="02010609030101010101" pitchFamily="49" charset="-122"/>
              </a:rPr>
              <a:t>）把此字从主存读出送到</a:t>
            </a:r>
            <a:r>
              <a:rPr kumimoji="1" lang="en-US" altLang="zh-CN" sz="2400" b="1">
                <a:solidFill>
                  <a:srgbClr val="006600"/>
                </a:solidFill>
                <a:ea typeface="楷体_GB2312" panose="02010609030101010101" pitchFamily="49" charset="-122"/>
              </a:rPr>
              <a:t>CPU</a:t>
            </a:r>
            <a:r>
              <a:rPr kumimoji="1" lang="zh-CN" altLang="en-US" sz="2400" b="1">
                <a:solidFill>
                  <a:srgbClr val="006600"/>
                </a:solidFill>
                <a:ea typeface="楷体_GB2312" panose="02010609030101010101" pitchFamily="49" charset="-122"/>
              </a:rPr>
              <a:t>，同时，把包含这个字的数据块从主存中读出送到</a:t>
            </a:r>
            <a:r>
              <a:rPr kumimoji="1" lang="en-US" altLang="zh-CN" sz="2400" b="1">
                <a:solidFill>
                  <a:srgbClr val="006600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solidFill>
                  <a:srgbClr val="006600"/>
                </a:solidFill>
                <a:ea typeface="楷体_GB2312" panose="02010609030101010101" pitchFamily="49" charset="-122"/>
              </a:rPr>
              <a:t>中。</a:t>
            </a:r>
            <a:endParaRPr kumimoji="1" lang="zh-CN" altLang="en-US" sz="2400" b="1">
              <a:solidFill>
                <a:srgbClr val="006600"/>
              </a:solidFill>
              <a:ea typeface="楷体_GB2312" panose="02010609030101010101" pitchFamily="49" charset="-122"/>
            </a:endParaRP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title"/>
          </p:nvPr>
        </p:nvSpPr>
        <p:spPr>
          <a:xfrm>
            <a:off x="642938" y="642938"/>
            <a:ext cx="7772400" cy="658812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b="1" dirty="0"/>
              <a:t>Cache</a:t>
            </a:r>
            <a:r>
              <a:rPr kumimoji="1" lang="zh-CN" altLang="en-US" b="1" dirty="0"/>
              <a:t>的读写操作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71C3E86F-D8A8-49C8-B462-EFD2A92E3AF2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7921625" cy="3671888"/>
          </a:xfrm>
        </p:spPr>
        <p:txBody>
          <a:bodyPr/>
          <a:lstStyle/>
          <a:p>
            <a:pPr marL="808355" lvl="1" indent="-354330" eaLnBrk="1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</a:pPr>
            <a:r>
              <a:rPr kumimoji="1" lang="zh-CN" altLang="en-US" sz="2400" b="1" dirty="0">
                <a:solidFill>
                  <a:srgbClr val="660066"/>
                </a:solidFill>
                <a:ea typeface="楷体_GB2312" panose="02010609030101010101" pitchFamily="49" charset="-122"/>
              </a:rPr>
              <a:t>写不命中：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直接将该字写入主存中，且不再调入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；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  <a:p>
            <a:pPr marL="808355" lvl="1" indent="-354330" eaLnBrk="1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</a:pPr>
            <a:r>
              <a:rPr kumimoji="1" lang="zh-CN" altLang="en-US" sz="2400" b="1" dirty="0">
                <a:solidFill>
                  <a:srgbClr val="660066"/>
                </a:solidFill>
                <a:ea typeface="楷体_GB2312" panose="02010609030101010101" pitchFamily="49" charset="-122"/>
              </a:rPr>
              <a:t>写命中：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通常也有两种方法进行处理：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  <a:p>
            <a:pPr marL="1162050" lvl="2" indent="-174625" eaLnBrk="1" hangingPunct="1">
              <a:lnSpc>
                <a:spcPct val="90000"/>
              </a:lnSpc>
              <a:spcAft>
                <a:spcPct val="2000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ea typeface="楷体_GB2312" panose="02010609030101010101" pitchFamily="49" charset="-122"/>
              </a:rPr>
              <a:t>写贯穿方法</a:t>
            </a:r>
            <a:r>
              <a:rPr kumimoji="1" lang="zh-CN" altLang="en-US" sz="2400" b="1" dirty="0">
                <a:solidFill>
                  <a:srgbClr val="006600"/>
                </a:solidFill>
                <a:ea typeface="楷体_GB2312" panose="02010609030101010101" pitchFamily="49" charset="-122"/>
              </a:rPr>
              <a:t>：同时对</a:t>
            </a:r>
            <a:r>
              <a:rPr kumimoji="1" lang="en-US" altLang="zh-CN" sz="2400" b="1" dirty="0">
                <a:solidFill>
                  <a:srgbClr val="006600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solidFill>
                  <a:srgbClr val="006600"/>
                </a:solidFill>
                <a:ea typeface="楷体_GB2312" panose="02010609030101010101" pitchFamily="49" charset="-122"/>
              </a:rPr>
              <a:t>和主存进行写操作；</a:t>
            </a:r>
            <a:endParaRPr kumimoji="1" lang="zh-CN" altLang="en-US" sz="2400" b="1" dirty="0">
              <a:solidFill>
                <a:srgbClr val="006600"/>
              </a:solidFill>
              <a:ea typeface="楷体_GB2312" panose="02010609030101010101" pitchFamily="49" charset="-122"/>
            </a:endParaRPr>
          </a:p>
          <a:p>
            <a:pPr marL="1162050" lvl="2" indent="-174625" eaLnBrk="1" hangingPunct="1">
              <a:lnSpc>
                <a:spcPct val="90000"/>
              </a:lnSpc>
              <a:spcAft>
                <a:spcPct val="2000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highlight>
                  <a:srgbClr val="FFFF00"/>
                </a:highlight>
                <a:ea typeface="楷体_GB2312" panose="02010609030101010101" pitchFamily="49" charset="-122"/>
              </a:rPr>
              <a:t>写回</a:t>
            </a:r>
            <a:r>
              <a:rPr kumimoji="1" lang="zh-CN" altLang="en-US" sz="2400" b="1" dirty="0">
                <a:solidFill>
                  <a:srgbClr val="006600"/>
                </a:solidFill>
                <a:highlight>
                  <a:srgbClr val="FFFF00"/>
                </a:highlight>
                <a:ea typeface="楷体_GB2312" panose="02010609030101010101" pitchFamily="49" charset="-122"/>
              </a:rPr>
              <a:t>：只写</a:t>
            </a:r>
            <a:r>
              <a:rPr kumimoji="1" lang="en-US" altLang="zh-CN" sz="2400" b="1" dirty="0">
                <a:solidFill>
                  <a:srgbClr val="006600"/>
                </a:solidFill>
                <a:highlight>
                  <a:srgbClr val="FFFF00"/>
                </a:highlight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solidFill>
                  <a:srgbClr val="006600"/>
                </a:solidFill>
                <a:highlight>
                  <a:srgbClr val="FFFF00"/>
                </a:highlight>
                <a:ea typeface="楷体_GB2312" panose="02010609030101010101" pitchFamily="49" charset="-122"/>
              </a:rPr>
              <a:t>，仅当此</a:t>
            </a:r>
            <a:r>
              <a:rPr kumimoji="1" lang="en-US" altLang="zh-CN" sz="2400" b="1" dirty="0">
                <a:solidFill>
                  <a:srgbClr val="006600"/>
                </a:solidFill>
                <a:highlight>
                  <a:srgbClr val="FFFF00"/>
                </a:highlight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solidFill>
                  <a:srgbClr val="006600"/>
                </a:solidFill>
                <a:highlight>
                  <a:srgbClr val="FFFF00"/>
                </a:highlight>
                <a:ea typeface="楷体_GB2312" panose="02010609030101010101" pitchFamily="49" charset="-122"/>
              </a:rPr>
              <a:t>块被替换时，才将该块写入主存</a:t>
            </a:r>
            <a:endParaRPr kumimoji="1" lang="zh-CN" altLang="en-US" sz="2400" b="1" dirty="0">
              <a:solidFill>
                <a:srgbClr val="006600"/>
              </a:solidFill>
              <a:highlight>
                <a:srgbClr val="FFFF00"/>
              </a:highlight>
              <a:ea typeface="楷体_GB2312" panose="02010609030101010101" pitchFamily="49" charset="-122"/>
            </a:endParaRP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CN" b="1"/>
              <a:t>Cache</a:t>
            </a:r>
            <a:r>
              <a:rPr kumimoji="1" lang="zh-CN" altLang="en-US" b="1"/>
              <a:t>的读写操作</a:t>
            </a:r>
            <a:endParaRPr kumimoji="1" lang="zh-CN" altLang="en-US" b="1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D3BC43A6-1ED4-4DB8-AFAB-F0490B757B29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1233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CN" b="1"/>
              <a:t>3</a:t>
            </a:r>
            <a:r>
              <a:rPr kumimoji="1" lang="zh-CN" altLang="en-US" b="1"/>
              <a:t>、</a:t>
            </a:r>
            <a:r>
              <a:rPr kumimoji="1" lang="en-US" altLang="zh-CN" b="1"/>
              <a:t>Cache</a:t>
            </a:r>
            <a:r>
              <a:rPr kumimoji="1" lang="zh-CN" altLang="en-US" b="1"/>
              <a:t>的命中率</a:t>
            </a:r>
            <a:endParaRPr kumimoji="1" lang="zh-CN" altLang="en-US" b="1"/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848600" cy="20891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zh-CN" altLang="en-US" sz="2400" b="1" dirty="0">
                <a:solidFill>
                  <a:schemeClr val="hlink"/>
                </a:solidFill>
              </a:rPr>
              <a:t>命中率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指</a:t>
            </a:r>
            <a:r>
              <a:rPr kumimoji="1" lang="en-US" altLang="zh-CN" sz="2400" b="1" dirty="0">
                <a:solidFill>
                  <a:schemeClr val="tx2"/>
                </a:solidFill>
              </a:rPr>
              <a:t>CPU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访问主存数据时，命中</a:t>
            </a:r>
            <a:r>
              <a:rPr kumimoji="1" lang="en-US" altLang="zh-CN" sz="2400" b="1" dirty="0">
                <a:solidFill>
                  <a:schemeClr val="tx2"/>
                </a:solidFill>
              </a:rPr>
              <a:t>Cache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的次数，占全部访问次数的比率；</a:t>
            </a:r>
            <a:r>
              <a:rPr kumimoji="1" lang="zh-CN" altLang="en-US" sz="2400" b="1" dirty="0">
                <a:solidFill>
                  <a:schemeClr val="hlink"/>
                </a:solidFill>
              </a:rPr>
              <a:t>失效率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就指不命中</a:t>
            </a:r>
            <a:r>
              <a:rPr kumimoji="1" lang="en-US" altLang="zh-CN" sz="2400" b="1" dirty="0">
                <a:solidFill>
                  <a:schemeClr val="tx2"/>
                </a:solidFill>
              </a:rPr>
              <a:t>Cache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的次数，占全部访问次数的比率。</a:t>
            </a:r>
            <a:r>
              <a:rPr kumimoji="1" lang="zh-CN" altLang="en-US" sz="2400" b="1" dirty="0">
                <a:solidFill>
                  <a:srgbClr val="006600"/>
                </a:solidFill>
              </a:rPr>
              <a:t>命中率</a:t>
            </a:r>
            <a:r>
              <a:rPr kumimoji="1" lang="en-US" altLang="zh-CN" sz="2400" b="1" dirty="0">
                <a:solidFill>
                  <a:srgbClr val="006600"/>
                </a:solidFill>
              </a:rPr>
              <a:t>h</a:t>
            </a:r>
            <a:r>
              <a:rPr kumimoji="1" lang="zh-CN" altLang="en-US" sz="2400" b="1" dirty="0">
                <a:solidFill>
                  <a:srgbClr val="006600"/>
                </a:solidFill>
              </a:rPr>
              <a:t>取决于程序的行为、</a:t>
            </a:r>
            <a:r>
              <a:rPr kumimoji="1" lang="en-US" altLang="zh-CN" sz="2400" b="1" dirty="0">
                <a:solidFill>
                  <a:srgbClr val="006600"/>
                </a:solidFill>
              </a:rPr>
              <a:t>Cache</a:t>
            </a:r>
            <a:r>
              <a:rPr kumimoji="1" lang="zh-CN" altLang="en-US" sz="2400" b="1" dirty="0">
                <a:solidFill>
                  <a:srgbClr val="006600"/>
                </a:solidFill>
              </a:rPr>
              <a:t>的容量、组织方式、块大小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。</a:t>
            </a:r>
            <a:endParaRPr kumimoji="1" lang="zh-CN" altLang="en-US" sz="24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kumimoji="1" lang="zh-CN" altLang="en-US" sz="2400" b="1" dirty="0">
                <a:solidFill>
                  <a:schemeClr val="tx2"/>
                </a:solidFill>
              </a:rPr>
              <a:t>在一个程序执行期间，设</a:t>
            </a:r>
            <a:r>
              <a:rPr kumimoji="1" lang="en-US" altLang="zh-CN" sz="2400" b="1" dirty="0" err="1">
                <a:solidFill>
                  <a:schemeClr val="tx2"/>
                </a:solidFill>
              </a:rPr>
              <a:t>Nc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表示</a:t>
            </a:r>
            <a:r>
              <a:rPr kumimoji="1" lang="en-US" altLang="zh-CN" sz="2400" b="1" dirty="0">
                <a:solidFill>
                  <a:schemeClr val="tx2"/>
                </a:solidFill>
              </a:rPr>
              <a:t>Cache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完成存取的总次数，</a:t>
            </a:r>
            <a:r>
              <a:rPr kumimoji="1" lang="en-US" altLang="zh-CN" sz="2400" b="1" dirty="0">
                <a:solidFill>
                  <a:schemeClr val="tx2"/>
                </a:solidFill>
              </a:rPr>
              <a:t>Nm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表示主存完成存取的总次数，则</a:t>
            </a:r>
            <a:r>
              <a:rPr kumimoji="1" lang="zh-CN" altLang="en-US" sz="2400" b="1" dirty="0">
                <a:solidFill>
                  <a:srgbClr val="CC0000"/>
                </a:solidFill>
              </a:rPr>
              <a:t>命中率</a:t>
            </a:r>
            <a:r>
              <a:rPr kumimoji="1" lang="zh-CN" altLang="en-US" sz="2400" b="1" dirty="0">
                <a:solidFill>
                  <a:schemeClr val="tx2"/>
                </a:solidFill>
              </a:rPr>
              <a:t>：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312324" name="Object 4"/>
          <p:cNvGraphicFramePr/>
          <p:nvPr/>
        </p:nvGraphicFramePr>
        <p:xfrm>
          <a:off x="3143250" y="3429000"/>
          <a:ext cx="1704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74700" imgH="381000" progId="Equation.3">
                  <p:embed/>
                </p:oleObj>
              </mc:Choice>
              <mc:Fallback>
                <p:oleObj name="" r:id="rId1" imgW="774700" imgH="3810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3429000"/>
                        <a:ext cx="1704975" cy="84931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312326" name="Object 6"/>
          <p:cNvGraphicFramePr/>
          <p:nvPr/>
        </p:nvGraphicFramePr>
        <p:xfrm>
          <a:off x="3143250" y="5715000"/>
          <a:ext cx="25415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167765" imgH="203200" progId="Equation.3">
                  <p:embed/>
                </p:oleObj>
              </mc:Choice>
              <mc:Fallback>
                <p:oleObj name="" r:id="rId3" imgW="1167765" imgH="2032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5715000"/>
                        <a:ext cx="2541588" cy="441325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>
            <a:off x="714375" y="4572000"/>
            <a:ext cx="5759450" cy="1152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FontTx/>
              <a:buBlip>
                <a:blip r:embed="rId5"/>
              </a:buBlip>
              <a:defRPr/>
            </a:pPr>
            <a:r>
              <a:rPr kumimoji="1"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若</a:t>
            </a:r>
            <a:r>
              <a:rPr kumimoji="1" lang="en-US" altLang="zh-CN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tc</a:t>
            </a:r>
            <a:r>
              <a:rPr kumimoji="1"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表示</a:t>
            </a:r>
            <a:r>
              <a:rPr kumimoji="1"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Cache</a:t>
            </a:r>
            <a:r>
              <a:rPr kumimoji="1"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的访问时间，</a:t>
            </a:r>
            <a:r>
              <a:rPr kumimoji="1"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tm</a:t>
            </a:r>
            <a:r>
              <a:rPr kumimoji="1"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表示主存的访问时间，则</a:t>
            </a:r>
            <a:r>
              <a:rPr kumimoji="1"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Cache/</a:t>
            </a:r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主存系统的平均访问时间</a:t>
            </a:r>
            <a:r>
              <a:rPr kumimoji="1" lang="en-US" altLang="zh-CN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ta</a:t>
            </a:r>
            <a:r>
              <a:rPr kumimoji="1"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为：</a:t>
            </a:r>
            <a:endParaRPr kumimoji="1"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23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123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123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二、主存储器的性能指标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12875"/>
            <a:ext cx="8137525" cy="42640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存储器的价格：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用每位的价格来衡量。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设存储器容量为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，总价格为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，则位价为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C/S(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分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位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它不仅包含了存储元件的价格，还包括为该存储器操作服务的外围电路的价格。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可靠性：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指存储器正常工作（正确存取）的性能。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功耗：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存储器工作的耗电量。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存储容量、速度和价格的关系：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速度快的存储器往往价格较高，容量也较小。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容量、速度和价格三个指标是相互制约的。 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19460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827088" y="476250"/>
            <a:ext cx="77057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设                表示主存慢于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的倍率,  </a:t>
            </a:r>
            <a:r>
              <a:rPr lang="en-US" altLang="zh-CN">
                <a:ea typeface="新宋体" panose="02010609030101010101" charset="-122"/>
              </a:rPr>
              <a:t>e</a:t>
            </a:r>
            <a:r>
              <a:rPr lang="zh-CN" altLang="en-US">
                <a:ea typeface="新宋体" panose="02010609030101010101" charset="-122"/>
              </a:rPr>
              <a:t>表示访问效率，</a:t>
            </a:r>
            <a:endParaRPr lang="zh-CN" altLang="en-US">
              <a:ea typeface="新宋体" panose="02010609030101010101" charset="-122"/>
            </a:endParaRPr>
          </a:p>
          <a:p>
            <a:pPr eaLnBrk="1" hangingPunct="1"/>
            <a:endParaRPr lang="zh-CN" altLang="en-US">
              <a:ea typeface="新宋体" panose="02010609030101010101" charset="-122"/>
            </a:endParaRPr>
          </a:p>
          <a:p>
            <a:pPr algn="just" eaLnBrk="1" hangingPunct="1"/>
            <a:r>
              <a:rPr lang="en-US" altLang="zh-CN">
                <a:ea typeface="新宋体" panose="02010609030101010101" charset="-122"/>
              </a:rPr>
              <a:t>ta </a:t>
            </a:r>
            <a:r>
              <a:rPr lang="zh-CN" altLang="en-US">
                <a:ea typeface="新宋体" panose="02010609030101010101" charset="-122"/>
              </a:rPr>
              <a:t>表示平均访问周期</a:t>
            </a:r>
            <a:r>
              <a:rPr lang="en-US" altLang="zh-CN">
                <a:ea typeface="新宋体" panose="02010609030101010101" charset="-122"/>
              </a:rPr>
              <a:t>,    </a:t>
            </a:r>
            <a:r>
              <a:rPr lang="zh-CN" altLang="en-US">
                <a:ea typeface="新宋体" panose="02010609030101010101" charset="-122"/>
              </a:rPr>
              <a:t>则有: </a:t>
            </a:r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17411" name="Object 6"/>
          <p:cNvGraphicFramePr/>
          <p:nvPr/>
        </p:nvGraphicFramePr>
        <p:xfrm>
          <a:off x="1071563" y="2714625"/>
          <a:ext cx="7045325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3022600" imgH="431800" progId="Equation.3">
                  <p:embed/>
                </p:oleObj>
              </mc:Choice>
              <mc:Fallback>
                <p:oleObj name="" r:id="rId1" imgW="3022600" imgH="4318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714625"/>
                        <a:ext cx="7045325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1143000" y="4357688"/>
            <a:ext cx="568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 eaLnBrk="1" hangingPunct="1"/>
            <a:r>
              <a:rPr lang="zh-CN" altLang="en-US">
                <a:ea typeface="新宋体" panose="02010609030101010101" charset="-122"/>
              </a:rPr>
              <a:t>式中                     </a:t>
            </a:r>
            <a:r>
              <a:rPr lang="en-US" altLang="zh-CN">
                <a:ea typeface="新宋体" panose="02010609030101010101" charset="-122"/>
              </a:rPr>
              <a:t>( r=5~10</a:t>
            </a:r>
            <a:r>
              <a:rPr lang="zh-CN" altLang="en-US">
                <a:ea typeface="新宋体" panose="02010609030101010101" charset="-122"/>
              </a:rPr>
              <a:t>为宜</a:t>
            </a:r>
            <a:r>
              <a:rPr lang="en-US" altLang="zh-CN">
                <a:ea typeface="新宋体" panose="02010609030101010101" charset="-122"/>
              </a:rPr>
              <a:t>)</a:t>
            </a:r>
            <a:endParaRPr lang="en-US" altLang="zh-CN">
              <a:ea typeface="新宋体" panose="02010609030101010101" charset="-122"/>
            </a:endParaRPr>
          </a:p>
        </p:txBody>
      </p:sp>
      <p:graphicFrame>
        <p:nvGraphicFramePr>
          <p:cNvPr id="17413" name="Object 8"/>
          <p:cNvGraphicFramePr/>
          <p:nvPr/>
        </p:nvGraphicFramePr>
        <p:xfrm>
          <a:off x="2214563" y="4071938"/>
          <a:ext cx="10017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47980" imgH="360680" progId="Equation.3">
                  <p:embed/>
                </p:oleObj>
              </mc:Choice>
              <mc:Fallback>
                <p:oleObj name="" r:id="rId3" imgW="347980" imgH="36068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4071938"/>
                        <a:ext cx="1001712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9"/>
          <p:cNvSpPr txBox="1">
            <a:spLocks noChangeArrowheads="1"/>
          </p:cNvSpPr>
          <p:nvPr/>
        </p:nvSpPr>
        <p:spPr bwMode="auto">
          <a:xfrm>
            <a:off x="539750" y="5122863"/>
            <a:ext cx="8064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为提高访问效率，命中率</a:t>
            </a:r>
            <a:r>
              <a:rPr lang="en-US" altLang="zh-CN">
                <a:ea typeface="新宋体" panose="02010609030101010101" charset="-122"/>
              </a:rPr>
              <a:t>h</a:t>
            </a:r>
            <a:r>
              <a:rPr lang="zh-CN" altLang="en-US">
                <a:ea typeface="新宋体" panose="02010609030101010101" charset="-122"/>
              </a:rPr>
              <a:t>越接近1越好，</a:t>
            </a:r>
            <a:r>
              <a:rPr lang="en-US" altLang="zh-CN">
                <a:ea typeface="新宋体" panose="02010609030101010101" charset="-122"/>
              </a:rPr>
              <a:t>r</a:t>
            </a:r>
            <a:r>
              <a:rPr lang="zh-CN" altLang="en-US">
                <a:ea typeface="新宋体" panose="02010609030101010101" charset="-122"/>
              </a:rPr>
              <a:t>值以5—10为宜，不宜太大。命中率</a:t>
            </a:r>
            <a:r>
              <a:rPr lang="en-US" altLang="zh-CN">
                <a:ea typeface="新宋体" panose="02010609030101010101" charset="-122"/>
              </a:rPr>
              <a:t>h</a:t>
            </a:r>
            <a:r>
              <a:rPr lang="zh-CN" altLang="en-US">
                <a:ea typeface="新宋体" panose="02010609030101010101" charset="-122"/>
              </a:rPr>
              <a:t>与程序的行为、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的容量、组织方式、块的大小有关。</a:t>
            </a:r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17415" name="Object 10"/>
          <p:cNvGraphicFramePr>
            <a:graphicFrameLocks noGrp="1"/>
          </p:cNvGraphicFramePr>
          <p:nvPr>
            <p:ph/>
          </p:nvPr>
        </p:nvGraphicFramePr>
        <p:xfrm>
          <a:off x="1331913" y="188913"/>
          <a:ext cx="10477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347980" imgH="360680" progId="Equation.3">
                  <p:embed/>
                </p:oleObj>
              </mc:Choice>
              <mc:Fallback>
                <p:oleObj name="" r:id="rId5" imgW="347980" imgH="36068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8913"/>
                        <a:ext cx="10477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714375" y="2143125"/>
            <a:ext cx="4464050" cy="5032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FontTx/>
              <a:buBlip>
                <a:blip r:embed="rId7"/>
              </a:buBlip>
              <a:defRPr/>
            </a:pPr>
            <a:r>
              <a:rPr kumimoji="1"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Cache/</a:t>
            </a:r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主存系统的访问效率</a:t>
            </a:r>
            <a:r>
              <a:rPr kumimoji="1"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e:</a:t>
            </a:r>
            <a:endParaRPr kumimoji="1"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228600" y="357188"/>
            <a:ext cx="891540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dirty="0">
                <a:ea typeface="新宋体" panose="02010609030101010101" charset="-122"/>
              </a:rPr>
              <a:t>【例5】</a:t>
            </a:r>
            <a:r>
              <a:rPr lang="en-US" altLang="zh-CN" dirty="0">
                <a:ea typeface="新宋体" panose="02010609030101010101" charset="-122"/>
              </a:rPr>
              <a:t>CPU</a:t>
            </a:r>
            <a:r>
              <a:rPr lang="zh-CN" altLang="en-US" dirty="0">
                <a:ea typeface="新宋体" panose="02010609030101010101" charset="-122"/>
              </a:rPr>
              <a:t>执行一段程序时，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完成存取的次数为1900次，主存完成存取的次数为100次，已知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存取周期为50</a:t>
            </a:r>
            <a:r>
              <a:rPr lang="en-US" altLang="zh-CN" dirty="0">
                <a:ea typeface="新宋体" panose="02010609030101010101" charset="-122"/>
              </a:rPr>
              <a:t>ns，</a:t>
            </a:r>
            <a:r>
              <a:rPr lang="zh-CN" altLang="en-US" dirty="0">
                <a:ea typeface="新宋体" panose="02010609030101010101" charset="-122"/>
              </a:rPr>
              <a:t>主存存取周期为250</a:t>
            </a:r>
            <a:r>
              <a:rPr lang="en-US" altLang="zh-CN" dirty="0">
                <a:ea typeface="新宋体" panose="02010609030101010101" charset="-122"/>
              </a:rPr>
              <a:t>ns，</a:t>
            </a:r>
            <a:r>
              <a:rPr lang="zh-CN" altLang="en-US" dirty="0">
                <a:ea typeface="新宋体" panose="02010609030101010101" charset="-122"/>
              </a:rPr>
              <a:t>求</a:t>
            </a:r>
            <a:r>
              <a:rPr lang="en-US" altLang="zh-CN" dirty="0">
                <a:ea typeface="新宋体" panose="02010609030101010101" charset="-122"/>
              </a:rPr>
              <a:t>cache/</a:t>
            </a:r>
            <a:r>
              <a:rPr lang="zh-CN" altLang="en-US" dirty="0">
                <a:ea typeface="新宋体" panose="02010609030101010101" charset="-122"/>
              </a:rPr>
              <a:t>主存系统的效率和平均访问时间。</a:t>
            </a:r>
            <a:endParaRPr lang="zh-CN" altLang="en-US" dirty="0">
              <a:ea typeface="新宋体" panose="02010609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ea typeface="新宋体" panose="02010609030101010101" charset="-122"/>
              </a:rPr>
              <a:t>【解】</a:t>
            </a:r>
            <a:endParaRPr lang="en-US" altLang="zh-CN" sz="3200" dirty="0">
              <a:ea typeface="新宋体" panose="02010609030101010101" charset="-122"/>
            </a:endParaRPr>
          </a:p>
        </p:txBody>
      </p:sp>
      <p:graphicFrame>
        <p:nvGraphicFramePr>
          <p:cNvPr id="139267" name="Object 3"/>
          <p:cNvGraphicFramePr/>
          <p:nvPr/>
        </p:nvGraphicFramePr>
        <p:xfrm>
          <a:off x="2411413" y="2420938"/>
          <a:ext cx="4710112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719580" imgH="328295" progId="Equation.3">
                  <p:embed/>
                </p:oleObj>
              </mc:Choice>
              <mc:Fallback>
                <p:oleObj name="" r:id="rId1" imgW="1719580" imgH="328295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4710112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Object 4"/>
          <p:cNvGraphicFramePr/>
          <p:nvPr/>
        </p:nvGraphicFramePr>
        <p:xfrm>
          <a:off x="3563938" y="3500438"/>
          <a:ext cx="31908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168400" imgH="393700" progId="Equation.3">
                  <p:embed/>
                </p:oleObj>
              </mc:Choice>
              <mc:Fallback>
                <p:oleObj name="" r:id="rId3" imgW="1168400" imgH="3937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500438"/>
                        <a:ext cx="31908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9" name="Object 5"/>
          <p:cNvGraphicFramePr/>
          <p:nvPr/>
        </p:nvGraphicFramePr>
        <p:xfrm>
          <a:off x="2268538" y="4508500"/>
          <a:ext cx="649763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2590800" imgH="419100" progId="Equation.3">
                  <p:embed/>
                </p:oleObj>
              </mc:Choice>
              <mc:Fallback>
                <p:oleObj name="" r:id="rId5" imgW="2590800" imgH="4191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508500"/>
                        <a:ext cx="649763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1" name="Object 7"/>
          <p:cNvGraphicFramePr/>
          <p:nvPr/>
        </p:nvGraphicFramePr>
        <p:xfrm>
          <a:off x="2916238" y="5661025"/>
          <a:ext cx="385286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1358900" imgH="393700" progId="Equation.3">
                  <p:embed/>
                </p:oleObj>
              </mc:Choice>
              <mc:Fallback>
                <p:oleObj name="" r:id="rId7" imgW="1358900" imgH="3937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661025"/>
                        <a:ext cx="3852862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611188" y="5805488"/>
            <a:ext cx="1657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>
                <a:ea typeface="新宋体" panose="02010609030101010101" charset="-122"/>
              </a:rPr>
              <a:t>平均周期</a:t>
            </a:r>
            <a:r>
              <a:rPr lang="en-US" altLang="zh-CN">
                <a:ea typeface="新宋体" panose="02010609030101010101" charset="-122"/>
              </a:rPr>
              <a:t>ta</a:t>
            </a:r>
            <a:endParaRPr lang="en-US" altLang="zh-CN">
              <a:ea typeface="新宋体" panose="02010609030101010101" charset="-122"/>
            </a:endParaRPr>
          </a:p>
        </p:txBody>
      </p:sp>
      <p:sp>
        <p:nvSpPr>
          <p:cNvPr id="139273" name="Rectangle 9"/>
          <p:cNvSpPr>
            <a:spLocks noChangeArrowheads="1"/>
          </p:cNvSpPr>
          <p:nvPr/>
        </p:nvSpPr>
        <p:spPr bwMode="auto">
          <a:xfrm>
            <a:off x="539750" y="4724400"/>
            <a:ext cx="153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访问效率</a:t>
            </a:r>
            <a:r>
              <a:rPr lang="en-US" altLang="zh-CN">
                <a:ea typeface="新宋体" panose="02010609030101010101" charset="-122"/>
              </a:rPr>
              <a:t>e</a:t>
            </a:r>
            <a:endParaRPr lang="en-US" altLang="zh-CN">
              <a:ea typeface="新宋体" panose="02010609030101010101" charset="-122"/>
            </a:endParaRPr>
          </a:p>
        </p:txBody>
      </p:sp>
      <p:sp>
        <p:nvSpPr>
          <p:cNvPr id="139274" name="Rectangle 10"/>
          <p:cNvSpPr>
            <a:spLocks noChangeArrowheads="1"/>
          </p:cNvSpPr>
          <p:nvPr/>
        </p:nvSpPr>
        <p:spPr bwMode="auto">
          <a:xfrm>
            <a:off x="611188" y="2636838"/>
            <a:ext cx="1268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命中率</a:t>
            </a:r>
            <a:r>
              <a:rPr lang="en-US" altLang="zh-CN" i="1">
                <a:ea typeface="新宋体" panose="02010609030101010101" charset="-122"/>
              </a:rPr>
              <a:t>h</a:t>
            </a:r>
            <a:endParaRPr lang="zh-CN" altLang="en-US" i="1">
              <a:ea typeface="新宋体" panose="02010609030101010101" charset="-122"/>
            </a:endParaRPr>
          </a:p>
        </p:txBody>
      </p:sp>
      <p:sp>
        <p:nvSpPr>
          <p:cNvPr id="139275" name="Rectangle 11"/>
          <p:cNvSpPr>
            <a:spLocks noChangeArrowheads="1"/>
          </p:cNvSpPr>
          <p:nvPr/>
        </p:nvSpPr>
        <p:spPr bwMode="auto">
          <a:xfrm>
            <a:off x="539750" y="3500438"/>
            <a:ext cx="2051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主存慢于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的倍率 </a:t>
            </a:r>
            <a:r>
              <a:rPr lang="en-US" altLang="zh-CN">
                <a:ea typeface="新宋体" panose="02010609030101010101" charset="-122"/>
              </a:rPr>
              <a:t>r</a:t>
            </a:r>
            <a:endParaRPr lang="en-US" altLang="zh-CN"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2" grpId="0"/>
      <p:bldP spid="139273" grpId="0"/>
      <p:bldP spid="139274" grpId="0"/>
      <p:bldP spid="13927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395288" y="1412875"/>
            <a:ext cx="457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 sz="2800">
                <a:solidFill>
                  <a:srgbClr val="CC3399"/>
                </a:solidFill>
                <a:latin typeface="宋体" panose="02010600030101010101" pitchFamily="2" charset="-122"/>
                <a:ea typeface="新宋体" panose="02010609030101010101" charset="-122"/>
              </a:rPr>
              <a:t> 地址映射</a:t>
            </a:r>
            <a:r>
              <a:rPr lang="en-US" altLang="zh-CN" sz="2800">
                <a:solidFill>
                  <a:srgbClr val="CC3399"/>
                </a:solidFill>
                <a:latin typeface="宋体" panose="02010600030101010101" pitchFamily="2" charset="-122"/>
                <a:ea typeface="新宋体" panose="02010609030101010101" charset="-122"/>
              </a:rPr>
              <a:t>:</a:t>
            </a:r>
            <a:r>
              <a:rPr lang="en-US" altLang="zh-CN" sz="2800">
                <a:latin typeface="Tahoma" panose="020B0604030504040204" pitchFamily="34" charset="0"/>
                <a:ea typeface="新宋体" panose="02010609030101010101" charset="-122"/>
              </a:rPr>
              <a:t> </a:t>
            </a:r>
            <a:endParaRPr lang="en-US" altLang="zh-CN" sz="2800">
              <a:latin typeface="Tahoma" panose="020B0604030504040204" pitchFamily="34" charset="0"/>
              <a:ea typeface="新宋体" panose="02010609030101010101" charset="-122"/>
            </a:endParaRPr>
          </a:p>
        </p:txBody>
      </p:sp>
      <p:sp>
        <p:nvSpPr>
          <p:cNvPr id="19459" name="Rectangle 7"/>
          <p:cNvSpPr>
            <a:spLocks noChangeArrowheads="1"/>
          </p:cNvSpPr>
          <p:nvPr/>
        </p:nvSpPr>
        <p:spPr bwMode="auto">
          <a:xfrm>
            <a:off x="395288" y="2997200"/>
            <a:ext cx="457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 sz="2800">
                <a:solidFill>
                  <a:srgbClr val="CC3399"/>
                </a:solidFill>
                <a:latin typeface="Arial" panose="020B0604020202020204" pitchFamily="34" charset="0"/>
                <a:ea typeface="新宋体" panose="02010609030101010101" charset="-122"/>
              </a:rPr>
              <a:t> 地址变换：</a:t>
            </a:r>
            <a:endParaRPr lang="zh-CN" altLang="en-US" sz="2800">
              <a:ea typeface="新宋体" panose="02010609030101010101" charset="-122"/>
            </a:endParaRPr>
          </a:p>
        </p:txBody>
      </p:sp>
      <p:sp>
        <p:nvSpPr>
          <p:cNvPr id="19460" name="Rectangle 8"/>
          <p:cNvSpPr>
            <a:spLocks noChangeArrowheads="1"/>
          </p:cNvSpPr>
          <p:nvPr/>
        </p:nvSpPr>
        <p:spPr bwMode="auto">
          <a:xfrm>
            <a:off x="463550" y="2276475"/>
            <a:ext cx="86804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lang="zh-CN" altLang="en-US" sz="2800">
                <a:ea typeface="新宋体" panose="02010609030101010101" charset="-122"/>
              </a:rPr>
              <a:t>      按某种函数（规则）把主存地址定位到</a:t>
            </a:r>
            <a:r>
              <a:rPr lang="en-US" altLang="zh-CN" sz="2800">
                <a:ea typeface="新宋体" panose="02010609030101010101" charset="-122"/>
              </a:rPr>
              <a:t>Cache</a:t>
            </a:r>
            <a:r>
              <a:rPr lang="zh-CN" altLang="en-US" sz="2800">
                <a:ea typeface="新宋体" panose="02010609030101010101" charset="-122"/>
              </a:rPr>
              <a:t>中。</a:t>
            </a:r>
            <a:endParaRPr lang="zh-CN" altLang="en-US" sz="2800">
              <a:ea typeface="新宋体" panose="02010609030101010101" charset="-122"/>
            </a:endParaRPr>
          </a:p>
        </p:txBody>
      </p:sp>
      <p:sp>
        <p:nvSpPr>
          <p:cNvPr id="19461" name="Rectangle 9"/>
          <p:cNvSpPr>
            <a:spLocks noChangeArrowheads="1"/>
          </p:cNvSpPr>
          <p:nvPr/>
        </p:nvSpPr>
        <p:spPr bwMode="auto">
          <a:xfrm>
            <a:off x="708025" y="3644900"/>
            <a:ext cx="80406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Blip>
                <a:blip r:embed="rId1"/>
              </a:buBlip>
            </a:pPr>
            <a:r>
              <a:rPr lang="zh-CN" altLang="en-US" sz="2800">
                <a:ea typeface="新宋体" panose="02010609030101010101" charset="-122"/>
              </a:rPr>
              <a:t>     信息按映射关系装入</a:t>
            </a:r>
            <a:r>
              <a:rPr lang="en-US" altLang="zh-CN" sz="2800">
                <a:ea typeface="新宋体" panose="02010609030101010101" charset="-122"/>
              </a:rPr>
              <a:t>Cache</a:t>
            </a:r>
            <a:r>
              <a:rPr lang="zh-CN" altLang="en-US" sz="2800">
                <a:ea typeface="新宋体" panose="02010609030101010101" charset="-122"/>
              </a:rPr>
              <a:t>后，</a:t>
            </a:r>
            <a:r>
              <a:rPr lang="en-US" altLang="zh-CN" sz="2800">
                <a:ea typeface="新宋体" panose="02010609030101010101" charset="-122"/>
              </a:rPr>
              <a:t>CPU</a:t>
            </a:r>
            <a:r>
              <a:rPr lang="zh-CN" altLang="en-US" sz="2800">
                <a:ea typeface="新宋体" panose="02010609030101010101" charset="-122"/>
              </a:rPr>
              <a:t>访存时，由主存地址变换成</a:t>
            </a:r>
            <a:r>
              <a:rPr lang="en-US" altLang="zh-CN" sz="2800">
                <a:ea typeface="新宋体" panose="02010609030101010101" charset="-122"/>
              </a:rPr>
              <a:t>Cache</a:t>
            </a:r>
            <a:r>
              <a:rPr lang="zh-CN" altLang="en-US" sz="2800">
                <a:ea typeface="新宋体" panose="02010609030101010101" charset="-122"/>
              </a:rPr>
              <a:t>地址的过程。</a:t>
            </a:r>
            <a:endParaRPr lang="zh-CN" altLang="en-US" sz="2800">
              <a:ea typeface="新宋体" panose="02010609030101010101" charset="-122"/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466725" y="4797425"/>
            <a:ext cx="7667625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 sz="2800">
                <a:solidFill>
                  <a:srgbClr val="CC3399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zh-CN" sz="2800">
                <a:solidFill>
                  <a:srgbClr val="CC3399"/>
                </a:solidFill>
                <a:latin typeface="Arial" panose="020B0604020202020204" pitchFamily="34" charset="0"/>
                <a:ea typeface="新宋体" panose="02010609030101010101" charset="-122"/>
              </a:rPr>
              <a:t>cache</a:t>
            </a:r>
            <a:r>
              <a:rPr lang="zh-CN" altLang="en-US" sz="2800">
                <a:solidFill>
                  <a:srgbClr val="CC3399"/>
                </a:solidFill>
                <a:latin typeface="Arial" panose="020B0604020202020204" pitchFamily="34" charset="0"/>
                <a:ea typeface="新宋体" panose="02010609030101010101" charset="-122"/>
              </a:rPr>
              <a:t>的透明性：</a:t>
            </a:r>
            <a:endParaRPr lang="zh-CN" altLang="en-US" sz="2800">
              <a:solidFill>
                <a:srgbClr val="CC3399"/>
              </a:solidFill>
              <a:latin typeface="Arial" panose="020B0604020202020204" pitchFamily="34" charset="0"/>
              <a:ea typeface="新宋体" panose="02010609030101010101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>
                <a:solidFill>
                  <a:srgbClr val="CC3399"/>
                </a:solidFill>
                <a:latin typeface="Arial" panose="020B0604020202020204" pitchFamily="34" charset="0"/>
                <a:ea typeface="新宋体" panose="02010609030101010101" charset="-122"/>
              </a:rPr>
              <a:t>           </a:t>
            </a:r>
            <a:r>
              <a:rPr lang="zh-CN" altLang="en-US" sz="2800">
                <a:ea typeface="新宋体" panose="02010609030101010101" charset="-122"/>
              </a:rPr>
              <a:t>硬件地址变换</a:t>
            </a:r>
            <a:r>
              <a:rPr lang="en-US" altLang="zh-CN" sz="2800">
                <a:ea typeface="新宋体" panose="02010609030101010101" charset="-122"/>
              </a:rPr>
              <a:t>, cache</a:t>
            </a:r>
            <a:r>
              <a:rPr lang="zh-CN" altLang="en-US" sz="2800">
                <a:ea typeface="新宋体" panose="02010609030101010101" charset="-122"/>
              </a:rPr>
              <a:t>近似不存在</a:t>
            </a:r>
            <a:endParaRPr lang="zh-CN" altLang="en-US" sz="2800">
              <a:ea typeface="新宋体" panose="02010609030101010101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b="1" dirty="0"/>
              <a:t>二、主存与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的地址映射方式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CC574BB5-2B09-48A4-839A-E6C3F9A67B52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133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b="1" dirty="0"/>
              <a:t>二、主存与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的地址映射方式</a:t>
            </a:r>
            <a:endParaRPr kumimoji="1" lang="zh-CN" altLang="en-US" b="1" dirty="0"/>
          </a:p>
        </p:txBody>
      </p:sp>
      <p:sp>
        <p:nvSpPr>
          <p:cNvPr id="313346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38893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讨论的问题：</a:t>
            </a:r>
            <a:r>
              <a:rPr kumimoji="1" lang="zh-CN" altLang="en-US" sz="2800" b="1">
                <a:solidFill>
                  <a:srgbClr val="0000FF"/>
                </a:solidFill>
                <a:ea typeface="新宋体" panose="02010609030101010101" charset="-122"/>
              </a:rPr>
              <a:t>如何根据主存地址，判断</a:t>
            </a:r>
            <a:r>
              <a:rPr kumimoji="1" lang="en-US" altLang="zh-CN" sz="2800" b="1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800" b="1">
                <a:solidFill>
                  <a:srgbClr val="0000FF"/>
                </a:solidFill>
                <a:ea typeface="新宋体" panose="02010609030101010101" charset="-122"/>
              </a:rPr>
              <a:t>有无命中并变换为</a:t>
            </a:r>
            <a:r>
              <a:rPr kumimoji="1" lang="en-US" altLang="zh-CN" sz="2800" b="1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800" b="1">
                <a:solidFill>
                  <a:srgbClr val="0000FF"/>
                </a:solidFill>
                <a:ea typeface="新宋体" panose="02010609030101010101" charset="-122"/>
              </a:rPr>
              <a:t>的地址</a:t>
            </a: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，以便执行读写。有三种地址映射方式：</a:t>
            </a:r>
            <a:endParaRPr kumimoji="1" lang="zh-CN" altLang="en-US" sz="2800" b="1">
              <a:solidFill>
                <a:schemeClr val="tx2"/>
              </a:solidFill>
              <a:ea typeface="新宋体" panose="02010609030101010101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2800" b="1">
                <a:ea typeface="楷体_GB2312" panose="02010609030101010101" pitchFamily="49" charset="-122"/>
              </a:rPr>
              <a:t>1</a:t>
            </a:r>
            <a:r>
              <a:rPr kumimoji="1" lang="zh-CN" altLang="en-US" sz="2800" b="1">
                <a:ea typeface="楷体_GB2312" panose="02010609030101010101" pitchFamily="49" charset="-122"/>
              </a:rPr>
              <a:t>、</a:t>
            </a:r>
            <a:r>
              <a:rPr kumimoji="1" lang="zh-CN" altLang="en-US" sz="2800" b="1">
                <a:solidFill>
                  <a:srgbClr val="FF0000"/>
                </a:solidFill>
                <a:ea typeface="楷体_GB2312" panose="02010609030101010101" pitchFamily="49" charset="-122"/>
              </a:rPr>
              <a:t>全相联映射</a:t>
            </a:r>
            <a:endParaRPr kumimoji="1" lang="zh-CN" altLang="en-US" sz="2800" b="1">
              <a:solidFill>
                <a:srgbClr val="FF0000"/>
              </a:solidFill>
              <a:ea typeface="楷体_GB2312" panose="0201060903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2800" b="1">
                <a:ea typeface="楷体_GB2312" panose="02010609030101010101" pitchFamily="49" charset="-122"/>
              </a:rPr>
              <a:t>2</a:t>
            </a:r>
            <a:r>
              <a:rPr kumimoji="1" lang="zh-CN" altLang="en-US" sz="2800" b="1">
                <a:ea typeface="楷体_GB2312" panose="02010609030101010101" pitchFamily="49" charset="-122"/>
              </a:rPr>
              <a:t>、</a:t>
            </a:r>
            <a:r>
              <a:rPr kumimoji="1" lang="zh-CN" altLang="en-US" sz="2800" b="1">
                <a:solidFill>
                  <a:srgbClr val="FF0000"/>
                </a:solidFill>
                <a:ea typeface="楷体_GB2312" panose="02010609030101010101" pitchFamily="49" charset="-122"/>
              </a:rPr>
              <a:t>直接映射</a:t>
            </a:r>
            <a:endParaRPr kumimoji="1" lang="zh-CN" altLang="en-US" sz="2800" b="1">
              <a:solidFill>
                <a:srgbClr val="FF0000"/>
              </a:solidFill>
              <a:ea typeface="楷体_GB2312" panose="0201060903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2800" b="1">
                <a:ea typeface="楷体_GB2312" panose="02010609030101010101" pitchFamily="49" charset="-122"/>
              </a:rPr>
              <a:t>3</a:t>
            </a:r>
            <a:r>
              <a:rPr kumimoji="1" lang="zh-CN" altLang="en-US" sz="2800" b="1">
                <a:ea typeface="楷体_GB2312" panose="02010609030101010101" pitchFamily="49" charset="-122"/>
              </a:rPr>
              <a:t>、</a:t>
            </a:r>
            <a:r>
              <a:rPr kumimoji="1" lang="zh-CN" altLang="en-US" sz="2800" b="1">
                <a:solidFill>
                  <a:srgbClr val="FF0000"/>
                </a:solidFill>
                <a:ea typeface="楷体_GB2312" panose="02010609030101010101" pitchFamily="49" charset="-122"/>
              </a:rPr>
              <a:t>组相联映射</a:t>
            </a:r>
            <a:endParaRPr kumimoji="1" lang="en-US" altLang="zh-CN" sz="2800" b="1">
              <a:solidFill>
                <a:srgbClr val="FF0000"/>
              </a:solidFill>
              <a:ea typeface="楷体_GB2312" panose="0201060903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endParaRPr kumimoji="1" lang="zh-CN" altLang="en-US" sz="2800" b="1">
              <a:ea typeface="楷体_GB2312" panose="02010609030101010101" pitchFamily="49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2800" b="1">
                <a:solidFill>
                  <a:srgbClr val="CC0000"/>
                </a:solidFill>
                <a:ea typeface="新宋体" panose="02010609030101010101" charset="-122"/>
              </a:rPr>
              <a:t>讨论前提：</a:t>
            </a:r>
            <a:r>
              <a:rPr kumimoji="1" lang="en-US" altLang="zh-CN" sz="2800" b="1">
                <a:solidFill>
                  <a:schemeClr val="tx2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的数据块称为行，主存的数据块称为块，行与块是等长的；主存容量为</a:t>
            </a:r>
            <a:r>
              <a:rPr kumimoji="1" lang="en-US" altLang="zh-CN" sz="2800" b="1">
                <a:solidFill>
                  <a:schemeClr val="tx2"/>
                </a:solidFill>
                <a:ea typeface="新宋体" panose="02010609030101010101" charset="-122"/>
              </a:rPr>
              <a:t>2</a:t>
            </a:r>
            <a:r>
              <a:rPr kumimoji="1" lang="en-US" altLang="zh-CN" sz="2800" b="1" baseline="30000">
                <a:solidFill>
                  <a:schemeClr val="tx2"/>
                </a:solidFill>
                <a:ea typeface="新宋体" panose="02010609030101010101" charset="-122"/>
              </a:rPr>
              <a:t>m</a:t>
            </a: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块，</a:t>
            </a:r>
            <a:r>
              <a:rPr kumimoji="1" lang="en-US" altLang="zh-CN" sz="2800" b="1">
                <a:solidFill>
                  <a:schemeClr val="tx2"/>
                </a:solidFill>
                <a:ea typeface="新宋体" panose="02010609030101010101" charset="-122"/>
              </a:rPr>
              <a:t>Cache</a:t>
            </a: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容量为</a:t>
            </a:r>
            <a:r>
              <a:rPr kumimoji="1" lang="en-US" altLang="zh-CN" sz="2800" b="1">
                <a:solidFill>
                  <a:schemeClr val="tx2"/>
                </a:solidFill>
                <a:ea typeface="新宋体" panose="02010609030101010101" charset="-122"/>
              </a:rPr>
              <a:t>2</a:t>
            </a:r>
            <a:r>
              <a:rPr kumimoji="1" lang="en-US" altLang="zh-CN" sz="2800" b="1" baseline="30000">
                <a:solidFill>
                  <a:schemeClr val="tx2"/>
                </a:solidFill>
                <a:ea typeface="新宋体" panose="02010609030101010101" charset="-122"/>
              </a:rPr>
              <a:t>c</a:t>
            </a: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行，每个字块中含</a:t>
            </a:r>
            <a:r>
              <a:rPr kumimoji="1" lang="en-US" altLang="zh-CN" sz="2800" b="1">
                <a:solidFill>
                  <a:schemeClr val="tx2"/>
                </a:solidFill>
                <a:ea typeface="新宋体" panose="02010609030101010101" charset="-122"/>
              </a:rPr>
              <a:t>2</a:t>
            </a:r>
            <a:r>
              <a:rPr kumimoji="1" lang="en-US" altLang="zh-CN" sz="2800" b="1" baseline="30000">
                <a:solidFill>
                  <a:schemeClr val="tx2"/>
                </a:solidFill>
                <a:ea typeface="新宋体" panose="02010609030101010101" charset="-122"/>
              </a:rPr>
              <a:t>b</a:t>
            </a:r>
            <a:r>
              <a:rPr kumimoji="1" lang="zh-CN" altLang="en-US" sz="2800" b="1">
                <a:solidFill>
                  <a:schemeClr val="tx2"/>
                </a:solidFill>
                <a:ea typeface="新宋体" panose="02010609030101010101" charset="-122"/>
              </a:rPr>
              <a:t>字。</a:t>
            </a:r>
            <a:endParaRPr kumimoji="1" lang="zh-CN" altLang="en-US" sz="2800" b="1">
              <a:solidFill>
                <a:schemeClr val="tx2"/>
              </a:solidFill>
              <a:ea typeface="新宋体" panose="02010609030101010101" charset="-122"/>
            </a:endParaRPr>
          </a:p>
        </p:txBody>
      </p:sp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0F453768-4192-4258-BBF9-4C23C6853DE3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153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CN" b="1" dirty="0"/>
              <a:t>1</a:t>
            </a:r>
            <a:r>
              <a:rPr kumimoji="1" lang="zh-CN" altLang="en-US" b="1" dirty="0"/>
              <a:t>、全相联映射</a:t>
            </a:r>
            <a:r>
              <a:rPr kumimoji="1" lang="en-US" altLang="zh-CN" b="1" dirty="0"/>
              <a:t>( </a:t>
            </a:r>
            <a:r>
              <a:rPr kumimoji="1" lang="en-GB" b="1" dirty="0"/>
              <a:t>Associative Mapping</a:t>
            </a:r>
            <a:r>
              <a:rPr kumimoji="1" lang="en-GB" altLang="zh-CN" b="1" dirty="0"/>
              <a:t> </a:t>
            </a:r>
            <a:r>
              <a:rPr kumimoji="1" lang="en-US" altLang="zh-CN" b="1" dirty="0"/>
              <a:t>)</a:t>
            </a:r>
            <a:endParaRPr kumimoji="1" lang="zh-CN" altLang="en-US" b="1" dirty="0"/>
          </a:p>
        </p:txBody>
      </p:sp>
      <p:sp>
        <p:nvSpPr>
          <p:cNvPr id="315394" name="Rectangle 2"/>
          <p:cNvSpPr>
            <a:spLocks noGrp="1" noChangeArrowheads="1"/>
          </p:cNvSpPr>
          <p:nvPr>
            <p:ph idx="1"/>
          </p:nvPr>
        </p:nvSpPr>
        <p:spPr>
          <a:xfrm>
            <a:off x="357188" y="1196975"/>
            <a:ext cx="8429625" cy="40322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CC0000"/>
                </a:solidFill>
                <a:effectLst/>
              </a:rPr>
              <a:t>全相联：</a:t>
            </a:r>
            <a:r>
              <a:rPr kumimoji="1" lang="zh-CN" altLang="en-US" sz="2800" b="1" dirty="0"/>
              <a:t>主存中一个块的地址与块的内容一起存于</a:t>
            </a:r>
            <a:r>
              <a:rPr kumimoji="1" lang="en-US" altLang="zh-CN" sz="2800" b="1" dirty="0"/>
              <a:t>cache</a:t>
            </a:r>
            <a:r>
              <a:rPr kumimoji="1" lang="zh-CN" altLang="en-US" sz="2800" b="1" dirty="0"/>
              <a:t>的行中，其中块地址存于</a:t>
            </a:r>
            <a:r>
              <a:rPr kumimoji="1" lang="en-US" altLang="zh-CN" sz="2800" b="1" dirty="0"/>
              <a:t>cache</a:t>
            </a:r>
            <a:r>
              <a:rPr kumimoji="1" lang="zh-CN" altLang="en-US" sz="2800" b="1" dirty="0"/>
              <a:t>行的标记部分。</a:t>
            </a:r>
            <a:endParaRPr lang="en-US" altLang="zh-CN" sz="2800" b="1" dirty="0">
              <a:solidFill>
                <a:srgbClr val="CC0000"/>
              </a:solidFill>
              <a:effectLst/>
            </a:endParaRPr>
          </a:p>
          <a:p>
            <a:pPr eaLnBrk="1" hangingPunct="1">
              <a:defRPr/>
            </a:pPr>
            <a:r>
              <a:rPr lang="zh-CN" altLang="en-US" sz="2800" b="1" dirty="0">
                <a:solidFill>
                  <a:srgbClr val="CC0000"/>
                </a:solidFill>
                <a:effectLst/>
              </a:rPr>
              <a:t>特点：</a:t>
            </a:r>
            <a:r>
              <a:rPr lang="zh-CN" altLang="en-US" sz="2800" b="1" dirty="0">
                <a:solidFill>
                  <a:srgbClr val="0000FF"/>
                </a:solidFill>
                <a:effectLst/>
              </a:rPr>
              <a:t>是多对多的映射关系：对于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主存的任何一块均可以映射到</a:t>
            </a:r>
            <a:r>
              <a:rPr kumimoji="1" lang="en-US" altLang="zh-CN" sz="2800" b="1" dirty="0">
                <a:solidFill>
                  <a:srgbClr val="0000FF"/>
                </a:solidFill>
              </a:rPr>
              <a:t>Cache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的任何一行。</a:t>
            </a:r>
            <a:endParaRPr lang="zh-CN" altLang="en-US" sz="2800" b="1" dirty="0">
              <a:solidFill>
                <a:srgbClr val="0000FF"/>
              </a:solidFill>
              <a:effectLst/>
            </a:endParaRPr>
          </a:p>
          <a:p>
            <a:pPr eaLnBrk="1" hangingPunct="1">
              <a:defRPr/>
            </a:pPr>
            <a:r>
              <a:rPr lang="zh-CN" altLang="en-US" sz="2800" b="1" dirty="0">
                <a:solidFill>
                  <a:srgbClr val="CC0000"/>
                </a:solidFill>
                <a:effectLst/>
              </a:rPr>
              <a:t>优点：</a:t>
            </a:r>
            <a:r>
              <a:rPr lang="zh-CN" altLang="en-US" sz="2800" b="1" dirty="0">
                <a:solidFill>
                  <a:srgbClr val="0000FF"/>
                </a:solidFill>
                <a:effectLst/>
              </a:rPr>
              <a:t>机制灵活，命中率高，</a:t>
            </a:r>
            <a:r>
              <a:rPr lang="en-US" altLang="zh-CN" sz="2800" b="1" dirty="0">
                <a:solidFill>
                  <a:srgbClr val="0000FF"/>
                </a:solidFill>
                <a:effectLst/>
              </a:rPr>
              <a:t>Cache</a:t>
            </a:r>
            <a:r>
              <a:rPr lang="zh-CN" altLang="en-US" sz="2800" b="1" dirty="0">
                <a:solidFill>
                  <a:srgbClr val="0000FF"/>
                </a:solidFill>
                <a:effectLst/>
              </a:rPr>
              <a:t>的行利用率高。</a:t>
            </a:r>
            <a:endParaRPr lang="zh-CN" altLang="en-US" sz="2800" b="1" dirty="0">
              <a:solidFill>
                <a:srgbClr val="0000FF"/>
              </a:solidFill>
              <a:effectLst/>
            </a:endParaRPr>
          </a:p>
          <a:p>
            <a:pPr eaLnBrk="1" hangingPunct="1">
              <a:defRPr/>
            </a:pPr>
            <a:r>
              <a:rPr lang="zh-CN" altLang="en-US" sz="2800" b="1" dirty="0">
                <a:solidFill>
                  <a:srgbClr val="CC0000"/>
                </a:solidFill>
                <a:effectLst/>
              </a:rPr>
              <a:t>缺点：</a:t>
            </a:r>
            <a:r>
              <a:rPr lang="zh-CN" altLang="en-US" sz="2800" b="1" dirty="0">
                <a:solidFill>
                  <a:srgbClr val="0000FF"/>
                </a:solidFill>
                <a:effectLst/>
              </a:rPr>
              <a:t>速度较慢，成本较高，比较器电路难于设计和实现。</a:t>
            </a:r>
            <a:endParaRPr lang="en-US" altLang="zh-CN" sz="2800" b="1" dirty="0">
              <a:solidFill>
                <a:srgbClr val="0000FF"/>
              </a:solidFill>
              <a:effectLst/>
            </a:endParaRPr>
          </a:p>
          <a:p>
            <a:pPr eaLnBrk="1" hangingPunct="1">
              <a:defRPr/>
            </a:pPr>
            <a:r>
              <a:rPr lang="zh-CN" altLang="en-US" sz="2800" b="1" dirty="0">
                <a:solidFill>
                  <a:srgbClr val="0000FF"/>
                </a:solidFill>
                <a:effectLst/>
                <a:highlight>
                  <a:srgbClr val="FFFF00"/>
                </a:highlight>
              </a:rPr>
              <a:t>适合于小容量的</a:t>
            </a:r>
            <a:r>
              <a:rPr lang="en-US" altLang="zh-CN" sz="2800" b="1" dirty="0">
                <a:solidFill>
                  <a:srgbClr val="0000FF"/>
                </a:solidFill>
                <a:effectLst/>
                <a:highlight>
                  <a:srgbClr val="FFFF00"/>
                </a:highlight>
              </a:rPr>
              <a:t>Cache</a:t>
            </a:r>
            <a:endParaRPr lang="zh-CN" altLang="en-US" sz="2800" b="1" dirty="0">
              <a:solidFill>
                <a:srgbClr val="0000FF"/>
              </a:solidFill>
              <a:effectLst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0" y="1000125"/>
            <a:ext cx="6400800" cy="679450"/>
          </a:xfrm>
        </p:spPr>
        <p:txBody>
          <a:bodyPr anchor="b"/>
          <a:lstStyle/>
          <a:p>
            <a:pPr algn="l" eaLnBrk="1" hangingPunct="1">
              <a:defRPr/>
            </a:pPr>
            <a:r>
              <a:rPr lang="zh-CN" altLang="en-US" sz="3200" b="1" noProof="1">
                <a:solidFill>
                  <a:srgbClr val="FF0000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400" b="1" noProof="1">
                <a:solidFill>
                  <a:srgbClr val="FF0000"/>
                </a:solidFill>
              </a:rPr>
              <a:t>(1)  </a:t>
            </a:r>
            <a:r>
              <a:rPr lang="zh-CN" altLang="en-US" sz="2400" b="1" noProof="1">
                <a:solidFill>
                  <a:srgbClr val="FF0000"/>
                </a:solidFill>
              </a:rPr>
              <a:t>全相联映射</a:t>
            </a:r>
            <a:r>
              <a:rPr lang="en-US" altLang="zh-CN" sz="2400" b="1" noProof="1">
                <a:solidFill>
                  <a:srgbClr val="FF0000"/>
                </a:solidFill>
              </a:rPr>
              <a:t>Cache</a:t>
            </a:r>
            <a:r>
              <a:rPr lang="zh-CN" altLang="en-US" sz="2400" b="1" noProof="1">
                <a:solidFill>
                  <a:srgbClr val="FF0000"/>
                </a:solidFill>
              </a:rPr>
              <a:t>的存储格式</a:t>
            </a:r>
            <a:endParaRPr lang="zh-CN" altLang="en-US" sz="2400" b="1" noProof="1">
              <a:solidFill>
                <a:srgbClr val="FF0000"/>
              </a:solidFill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85750" y="3714750"/>
            <a:ext cx="533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accent2"/>
                </a:solidFill>
                <a:ea typeface="新宋体" panose="02010609030101010101" charset="-122"/>
              </a:rPr>
              <a:t>  </a:t>
            </a:r>
            <a:r>
              <a:rPr lang="en-US" altLang="zh-CN">
                <a:solidFill>
                  <a:srgbClr val="FF0000"/>
                </a:solidFill>
                <a:ea typeface="新宋体" panose="02010609030101010101" charset="-122"/>
              </a:rPr>
              <a:t>(2) </a:t>
            </a:r>
            <a:r>
              <a:rPr lang="zh-CN" altLang="en-US">
                <a:solidFill>
                  <a:srgbClr val="FF0000"/>
                </a:solidFill>
                <a:ea typeface="新宋体" panose="02010609030101010101" charset="-122"/>
              </a:rPr>
              <a:t>全相联</a:t>
            </a:r>
            <a:r>
              <a:rPr lang="en-US" altLang="zh-CN">
                <a:solidFill>
                  <a:srgbClr val="FF0000"/>
                </a:solidFill>
                <a:ea typeface="新宋体" panose="02010609030101010101" charset="-122"/>
              </a:rPr>
              <a:t>Cache</a:t>
            </a:r>
            <a:r>
              <a:rPr lang="zh-CN" altLang="en-US">
                <a:solidFill>
                  <a:srgbClr val="FF0000"/>
                </a:solidFill>
                <a:ea typeface="新宋体" panose="02010609030101010101" charset="-122"/>
              </a:rPr>
              <a:t>的检索过程</a:t>
            </a:r>
            <a:endParaRPr lang="zh-CN" altLang="en-US">
              <a:solidFill>
                <a:srgbClr val="FF0000"/>
              </a:solidFill>
              <a:ea typeface="新宋体" panose="02010609030101010101" charset="-122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4286250"/>
            <a:ext cx="8686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Blip>
                <a:blip r:embed="rId1"/>
              </a:buBlip>
            </a:pPr>
            <a:r>
              <a:rPr lang="zh-CN" altLang="en-US">
                <a:ea typeface="新宋体" panose="02010609030101010101" charset="-122"/>
              </a:rPr>
              <a:t>     将访存地址的块号与行标记快速比较，若块号命中，则按字地址从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中读取一个字；若不命中，则从主存中读取。</a:t>
            </a:r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95288" y="5500688"/>
            <a:ext cx="874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>
                <a:solidFill>
                  <a:srgbClr val="0000CC"/>
                </a:solidFill>
                <a:ea typeface="新宋体" panose="02010609030101010101" charset="-122"/>
              </a:rPr>
              <a:t>全部标记用相联存储器来实现，数据存取则用高速</a:t>
            </a:r>
            <a:r>
              <a:rPr lang="en-US" altLang="zh-CN">
                <a:solidFill>
                  <a:srgbClr val="0000CC"/>
                </a:solidFill>
                <a:ea typeface="新宋体" panose="02010609030101010101" charset="-122"/>
              </a:rPr>
              <a:t>RAM</a:t>
            </a:r>
            <a:r>
              <a:rPr lang="zh-CN" altLang="en-US">
                <a:solidFill>
                  <a:srgbClr val="0000CC"/>
                </a:solidFill>
                <a:ea typeface="新宋体" panose="02010609030101010101" charset="-122"/>
              </a:rPr>
              <a:t>实现。</a:t>
            </a:r>
            <a:endParaRPr lang="zh-CN" altLang="en-US">
              <a:solidFill>
                <a:srgbClr val="0000CC"/>
              </a:solidFill>
              <a:ea typeface="新宋体" panose="02010609030101010101" charset="-122"/>
            </a:endParaRPr>
          </a:p>
        </p:txBody>
      </p:sp>
      <p:grpSp>
        <p:nvGrpSpPr>
          <p:cNvPr id="22534" name="Group 9"/>
          <p:cNvGrpSpPr/>
          <p:nvPr/>
        </p:nvGrpSpPr>
        <p:grpSpPr bwMode="auto">
          <a:xfrm>
            <a:off x="2071688" y="1928813"/>
            <a:ext cx="4953000" cy="1593850"/>
            <a:chOff x="1296" y="1008"/>
            <a:chExt cx="3120" cy="1004"/>
          </a:xfrm>
        </p:grpSpPr>
        <p:sp>
          <p:nvSpPr>
            <p:cNvPr id="22536" name="Rectangle 10"/>
            <p:cNvSpPr>
              <a:spLocks noChangeArrowheads="1"/>
            </p:cNvSpPr>
            <p:nvPr/>
          </p:nvSpPr>
          <p:spPr bwMode="auto">
            <a:xfrm>
              <a:off x="2928" y="1008"/>
              <a:ext cx="1488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800">
                  <a:ea typeface="新宋体" panose="02010609030101010101" charset="-122"/>
                </a:rPr>
                <a:t>     </a:t>
              </a:r>
              <a:r>
                <a:rPr lang="zh-CN" altLang="en-US">
                  <a:ea typeface="新宋体" panose="02010609030101010101" charset="-122"/>
                </a:rPr>
                <a:t>块内容</a:t>
              </a:r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22537" name="Rectangle 11"/>
            <p:cNvSpPr>
              <a:spLocks noChangeArrowheads="1"/>
            </p:cNvSpPr>
            <p:nvPr/>
          </p:nvSpPr>
          <p:spPr bwMode="auto">
            <a:xfrm>
              <a:off x="1680" y="1008"/>
              <a:ext cx="1248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800">
                  <a:ea typeface="新宋体" panose="02010609030101010101" charset="-122"/>
                </a:rPr>
                <a:t> </a:t>
              </a:r>
              <a:r>
                <a:rPr lang="en-US" altLang="zh-CN" sz="2800">
                  <a:ea typeface="新宋体" panose="02010609030101010101" charset="-122"/>
                </a:rPr>
                <a:t>m</a:t>
              </a:r>
              <a:r>
                <a:rPr lang="en-US" altLang="zh-CN">
                  <a:ea typeface="新宋体" panose="02010609030101010101" charset="-122"/>
                </a:rPr>
                <a:t> </a:t>
              </a:r>
              <a:r>
                <a:rPr lang="zh-CN" altLang="en-US">
                  <a:ea typeface="新宋体" panose="02010609030101010101" charset="-122"/>
                </a:rPr>
                <a:t>位块地址</a:t>
              </a:r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22538" name="Line 12"/>
            <p:cNvSpPr>
              <a:spLocks noChangeShapeType="1"/>
            </p:cNvSpPr>
            <p:nvPr/>
          </p:nvSpPr>
          <p:spPr bwMode="auto">
            <a:xfrm>
              <a:off x="1680" y="1008"/>
              <a:ext cx="2736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Line 13"/>
            <p:cNvSpPr>
              <a:spLocks noChangeShapeType="1"/>
            </p:cNvSpPr>
            <p:nvPr/>
          </p:nvSpPr>
          <p:spPr bwMode="auto">
            <a:xfrm>
              <a:off x="1680" y="1344"/>
              <a:ext cx="2736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Line 14"/>
            <p:cNvSpPr>
              <a:spLocks noChangeShapeType="1"/>
            </p:cNvSpPr>
            <p:nvPr/>
          </p:nvSpPr>
          <p:spPr bwMode="auto">
            <a:xfrm>
              <a:off x="1680" y="1008"/>
              <a:ext cx="0" cy="33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15"/>
            <p:cNvSpPr>
              <a:spLocks noChangeShapeType="1"/>
            </p:cNvSpPr>
            <p:nvPr/>
          </p:nvSpPr>
          <p:spPr bwMode="auto">
            <a:xfrm>
              <a:off x="4416" y="1008"/>
              <a:ext cx="0" cy="33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16"/>
            <p:cNvSpPr>
              <a:spLocks noChangeShapeType="1"/>
            </p:cNvSpPr>
            <p:nvPr/>
          </p:nvSpPr>
          <p:spPr bwMode="auto">
            <a:xfrm>
              <a:off x="2928" y="1008"/>
              <a:ext cx="0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Rectangle 17"/>
            <p:cNvSpPr>
              <a:spLocks noChangeArrowheads="1"/>
            </p:cNvSpPr>
            <p:nvPr/>
          </p:nvSpPr>
          <p:spPr bwMode="auto">
            <a:xfrm>
              <a:off x="1296" y="1041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宋体" panose="02010600030101010101" pitchFamily="2" charset="-122"/>
                  <a:ea typeface="新宋体" panose="02010609030101010101" charset="-122"/>
                </a:rPr>
                <a:t>Li</a:t>
              </a:r>
              <a:endParaRPr lang="en-US" altLang="zh-CN">
                <a:latin typeface="宋体" panose="02010600030101010101" pitchFamily="2" charset="-122"/>
                <a:ea typeface="新宋体" panose="02010609030101010101" charset="-122"/>
              </a:endParaRPr>
            </a:p>
          </p:txBody>
        </p:sp>
        <p:sp>
          <p:nvSpPr>
            <p:cNvPr id="22544" name="Rectangle 18"/>
            <p:cNvSpPr>
              <a:spLocks noChangeArrowheads="1"/>
            </p:cNvSpPr>
            <p:nvPr/>
          </p:nvSpPr>
          <p:spPr bwMode="auto">
            <a:xfrm>
              <a:off x="2112" y="1344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ea typeface="新宋体" panose="02010609030101010101" charset="-122"/>
                </a:rPr>
                <a:t>标记</a:t>
              </a:r>
              <a:endParaRPr lang="zh-CN" altLang="en-US">
                <a:latin typeface="宋体" panose="02010600030101010101" pitchFamily="2" charset="-122"/>
                <a:ea typeface="新宋体" panose="02010609030101010101" charset="-122"/>
              </a:endParaRPr>
            </a:p>
          </p:txBody>
        </p:sp>
        <p:sp>
          <p:nvSpPr>
            <p:cNvPr id="22545" name="Rectangle 19"/>
            <p:cNvSpPr>
              <a:spLocks noChangeArrowheads="1"/>
            </p:cNvSpPr>
            <p:nvPr/>
          </p:nvSpPr>
          <p:spPr bwMode="auto">
            <a:xfrm>
              <a:off x="2928" y="1782"/>
              <a:ext cx="1488" cy="23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1800">
                <a:ea typeface="新宋体" panose="02010609030101010101" charset="-122"/>
              </a:endParaRPr>
            </a:p>
          </p:txBody>
        </p:sp>
        <p:sp>
          <p:nvSpPr>
            <p:cNvPr id="22546" name="Rectangle 20"/>
            <p:cNvSpPr>
              <a:spLocks noChangeArrowheads="1"/>
            </p:cNvSpPr>
            <p:nvPr/>
          </p:nvSpPr>
          <p:spPr bwMode="auto">
            <a:xfrm>
              <a:off x="2928" y="1574"/>
              <a:ext cx="1488" cy="208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1800">
                  <a:ea typeface="新宋体" panose="02010609030101010101" charset="-122"/>
                </a:rPr>
                <a:t>               </a:t>
              </a:r>
              <a:r>
                <a:rPr lang="en-US" altLang="zh-CN" sz="1800">
                  <a:ea typeface="新宋体" panose="02010609030101010101" charset="-122"/>
                </a:rPr>
                <a:t>…</a:t>
              </a:r>
              <a:endParaRPr lang="en-US" altLang="zh-CN" sz="1800">
                <a:ea typeface="新宋体" panose="02010609030101010101" charset="-122"/>
              </a:endParaRPr>
            </a:p>
          </p:txBody>
        </p:sp>
        <p:sp>
          <p:nvSpPr>
            <p:cNvPr id="22547" name="Rectangle 21"/>
            <p:cNvSpPr>
              <a:spLocks noChangeArrowheads="1"/>
            </p:cNvSpPr>
            <p:nvPr/>
          </p:nvSpPr>
          <p:spPr bwMode="auto">
            <a:xfrm>
              <a:off x="2928" y="1344"/>
              <a:ext cx="1488" cy="23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1800">
                <a:ea typeface="新宋体" panose="02010609030101010101" charset="-122"/>
              </a:endParaRPr>
            </a:p>
          </p:txBody>
        </p:sp>
        <p:sp>
          <p:nvSpPr>
            <p:cNvPr id="22548" name="Line 22"/>
            <p:cNvSpPr>
              <a:spLocks noChangeShapeType="1"/>
            </p:cNvSpPr>
            <p:nvPr/>
          </p:nvSpPr>
          <p:spPr bwMode="auto">
            <a:xfrm>
              <a:off x="2928" y="1344"/>
              <a:ext cx="1488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23"/>
            <p:cNvSpPr>
              <a:spLocks noChangeShapeType="1"/>
            </p:cNvSpPr>
            <p:nvPr/>
          </p:nvSpPr>
          <p:spPr bwMode="auto">
            <a:xfrm>
              <a:off x="2928" y="2012"/>
              <a:ext cx="1488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24"/>
            <p:cNvSpPr>
              <a:spLocks noChangeShapeType="1"/>
            </p:cNvSpPr>
            <p:nvPr/>
          </p:nvSpPr>
          <p:spPr bwMode="auto">
            <a:xfrm>
              <a:off x="2928" y="1344"/>
              <a:ext cx="0" cy="668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25"/>
            <p:cNvSpPr>
              <a:spLocks noChangeShapeType="1"/>
            </p:cNvSpPr>
            <p:nvPr/>
          </p:nvSpPr>
          <p:spPr bwMode="auto">
            <a:xfrm>
              <a:off x="4416" y="1344"/>
              <a:ext cx="0" cy="668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26"/>
            <p:cNvSpPr>
              <a:spLocks noChangeShapeType="1"/>
            </p:cNvSpPr>
            <p:nvPr/>
          </p:nvSpPr>
          <p:spPr bwMode="auto">
            <a:xfrm>
              <a:off x="2928" y="1574"/>
              <a:ext cx="14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Line 27"/>
            <p:cNvSpPr>
              <a:spLocks noChangeShapeType="1"/>
            </p:cNvSpPr>
            <p:nvPr/>
          </p:nvSpPr>
          <p:spPr bwMode="auto">
            <a:xfrm>
              <a:off x="2928" y="1782"/>
              <a:ext cx="14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Rectangle 7"/>
          <p:cNvSpPr txBox="1">
            <a:spLocks noChangeArrowheads="1"/>
          </p:cNvSpPr>
          <p:nvPr/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、全相联映射</a:t>
            </a: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 </a:t>
            </a:r>
            <a:r>
              <a:rPr kumimoji="1" lang="en-GB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Associative Mapping</a:t>
            </a:r>
            <a:r>
              <a:rPr kumimoji="1" lang="en-GB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)</a:t>
            </a:r>
            <a:endParaRPr kumimoji="1" lang="zh-CN" altLang="en-US" sz="3600" kern="0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832A3C28-E1BA-4F47-B5CC-51730D8F1E1D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graphicFrame>
        <p:nvGraphicFramePr>
          <p:cNvPr id="23555" name="Object 4"/>
          <p:cNvGraphicFramePr/>
          <p:nvPr/>
        </p:nvGraphicFramePr>
        <p:xfrm>
          <a:off x="539750" y="333375"/>
          <a:ext cx="8280400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6694805" imgH="4677410" progId="Visio.Drawing.11">
                  <p:embed/>
                </p:oleObj>
              </mc:Choice>
              <mc:Fallback>
                <p:oleObj name="" r:id="rId1" imgW="6694805" imgH="4677410" progId="Visio.Drawing.11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410" b="7417"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8280400" cy="544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4313"/>
            <a:ext cx="8604250" cy="64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文本框 1"/>
          <p:cNvSpPr txBox="1">
            <a:spLocks noChangeArrowheads="1"/>
          </p:cNvSpPr>
          <p:nvPr/>
        </p:nvSpPr>
        <p:spPr bwMode="auto">
          <a:xfrm>
            <a:off x="6505575" y="282575"/>
            <a:ext cx="103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图</a:t>
            </a:r>
            <a:r>
              <a:rPr lang="en-US" altLang="zh-CN">
                <a:ea typeface="新宋体" panose="02010609030101010101" charset="-122"/>
              </a:rPr>
              <a:t>3.33</a:t>
            </a:r>
            <a:endParaRPr lang="en-US" altLang="zh-CN">
              <a:ea typeface="新宋体" panose="02010609030101010101" charset="-122"/>
            </a:endParaRPr>
          </a:p>
        </p:txBody>
      </p:sp>
      <p:sp>
        <p:nvSpPr>
          <p:cNvPr id="24580" name="矩形 3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428625" y="6286500"/>
            <a:ext cx="1271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en-US" altLang="zh-CN">
                <a:ea typeface="新宋体" panose="02010609030101010101" charset="-122"/>
              </a:rPr>
              <a:t>3-33.swf</a:t>
            </a:r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250034D5-4D43-4C28-BB61-3F1B02213E9C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CN" b="1" dirty="0"/>
              <a:t>2</a:t>
            </a:r>
            <a:r>
              <a:rPr kumimoji="1" lang="zh-CN" altLang="en-US" b="1" dirty="0"/>
              <a:t>、直接映射</a:t>
            </a:r>
            <a:r>
              <a:rPr kumimoji="1" lang="en-US" altLang="zh-CN" b="1" dirty="0"/>
              <a:t>( Direct  Mapping )</a:t>
            </a:r>
            <a:endParaRPr kumimoji="1" lang="zh-CN" altLang="en-US" b="1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10080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800" b="1" dirty="0">
                <a:solidFill>
                  <a:srgbClr val="CC0000"/>
                </a:solidFill>
              </a:rPr>
              <a:t>特点：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是一种多对一的映射关系，</a:t>
            </a:r>
            <a:r>
              <a:rPr kumimoji="1" lang="zh-CN" altLang="en-US" sz="2800" b="1" dirty="0">
                <a:highlight>
                  <a:srgbClr val="FFFF00"/>
                </a:highlight>
              </a:rPr>
              <a:t>一个主存块只能拷贝到</a:t>
            </a:r>
            <a:r>
              <a:rPr kumimoji="1" lang="en-US" altLang="zh-CN" sz="2800" b="1" dirty="0">
                <a:highlight>
                  <a:srgbClr val="FFFF00"/>
                </a:highlight>
              </a:rPr>
              <a:t>cache</a:t>
            </a:r>
            <a:r>
              <a:rPr kumimoji="1" lang="zh-CN" altLang="en-US" sz="2800" b="1" dirty="0">
                <a:highlight>
                  <a:srgbClr val="FFFF00"/>
                </a:highlight>
              </a:rPr>
              <a:t>的一个特定行位置上去</a:t>
            </a:r>
            <a:r>
              <a:rPr kumimoji="1" lang="zh-CN" altLang="en-US" sz="2800" b="1" dirty="0"/>
              <a:t>。</a:t>
            </a:r>
            <a:endParaRPr kumimoji="1" lang="zh-CN" altLang="en-US" sz="2800" b="1" dirty="0"/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800" b="1" dirty="0">
                <a:solidFill>
                  <a:srgbClr val="0000FF"/>
                </a:solidFill>
              </a:rPr>
              <a:t>主存的第</a:t>
            </a:r>
            <a:r>
              <a:rPr kumimoji="1" lang="en-US" altLang="zh-CN" sz="2800" b="1" dirty="0" err="1">
                <a:solidFill>
                  <a:srgbClr val="0000FF"/>
                </a:solidFill>
              </a:rPr>
              <a:t>i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块一定映射到</a:t>
            </a:r>
            <a:r>
              <a:rPr kumimoji="1" lang="en-US" altLang="zh-CN" sz="2800" b="1" dirty="0">
                <a:solidFill>
                  <a:srgbClr val="0000FF"/>
                </a:solidFill>
              </a:rPr>
              <a:t>Cache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的第</a:t>
            </a:r>
            <a:r>
              <a:rPr kumimoji="1" lang="en-US" altLang="zh-CN" sz="2800" b="1" dirty="0">
                <a:solidFill>
                  <a:srgbClr val="0000FF"/>
                </a:solidFill>
              </a:rPr>
              <a:t>j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行：</a:t>
            </a:r>
            <a:endParaRPr kumimoji="1" lang="en-US" altLang="zh-CN" sz="28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kumimoji="1" lang="en-US" altLang="zh-CN" sz="3200" b="1" dirty="0">
                <a:solidFill>
                  <a:srgbClr val="0000FF"/>
                </a:solidFill>
              </a:rPr>
              <a:t> </a:t>
            </a:r>
            <a:endParaRPr kumimoji="1"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355333" name="Object 5"/>
          <p:cNvGraphicFramePr/>
          <p:nvPr/>
        </p:nvGraphicFramePr>
        <p:xfrm>
          <a:off x="2643188" y="2714625"/>
          <a:ext cx="29527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62000" imgH="228600" progId="Equation.3">
                  <p:embed/>
                </p:oleObj>
              </mc:Choice>
              <mc:Fallback>
                <p:oleObj name="" r:id="rId1" imgW="762000" imgH="2286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2714625"/>
                        <a:ext cx="295275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714375" y="3500438"/>
            <a:ext cx="777240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Arial" panose="020B0604020202020204" pitchFamily="34" charset="0"/>
              <a:buBlip>
                <a:blip r:embed="rId3"/>
              </a:buBlip>
            </a:pPr>
            <a:r>
              <a:rPr lang="zh-CN" altLang="en-US" sz="2800" dirty="0">
                <a:solidFill>
                  <a:srgbClr val="CC0000"/>
                </a:solidFill>
                <a:ea typeface="新宋体" panose="02010609030101010101" charset="-122"/>
              </a:rPr>
              <a:t>优点：</a:t>
            </a:r>
            <a:r>
              <a:rPr lang="zh-CN" altLang="en-US" sz="2800" dirty="0">
                <a:solidFill>
                  <a:srgbClr val="0000FF"/>
                </a:solidFill>
                <a:ea typeface="新宋体" panose="02010609030101010101" charset="-122"/>
              </a:rPr>
              <a:t>映射方式简单，硬件易实现。</a:t>
            </a:r>
            <a:endParaRPr lang="zh-CN" altLang="en-US" sz="2800" dirty="0">
              <a:solidFill>
                <a:srgbClr val="0000FF"/>
              </a:solidFill>
              <a:ea typeface="新宋体" panose="02010609030101010101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Arial" panose="020B0604020202020204" pitchFamily="34" charset="0"/>
              <a:buBlip>
                <a:blip r:embed="rId3"/>
              </a:buBlip>
            </a:pPr>
            <a:r>
              <a:rPr lang="zh-CN" altLang="en-US" sz="2800" dirty="0">
                <a:solidFill>
                  <a:srgbClr val="CC0000"/>
                </a:solidFill>
                <a:ea typeface="新宋体" panose="02010609030101010101" charset="-122"/>
              </a:rPr>
              <a:t>缺点：</a:t>
            </a:r>
            <a:r>
              <a:rPr lang="zh-CN" altLang="en-US" sz="2800" dirty="0">
                <a:solidFill>
                  <a:srgbClr val="0000FF"/>
                </a:solidFill>
                <a:ea typeface="新宋体" panose="02010609030101010101" charset="-122"/>
              </a:rPr>
              <a:t>机制不灵活，</a:t>
            </a:r>
            <a:r>
              <a:rPr lang="en-US" altLang="zh-CN" sz="2800" dirty="0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lang="zh-CN" altLang="en-US" sz="2800" dirty="0">
                <a:solidFill>
                  <a:srgbClr val="0000FF"/>
                </a:solidFill>
                <a:ea typeface="新宋体" panose="02010609030101010101" charset="-122"/>
              </a:rPr>
              <a:t>命中率低。存在</a:t>
            </a:r>
            <a:r>
              <a:rPr lang="en-US" altLang="zh-CN" sz="2800" dirty="0">
                <a:solidFill>
                  <a:srgbClr val="0000FF"/>
                </a:solidFill>
                <a:ea typeface="新宋体" panose="02010609030101010101" charset="-122"/>
              </a:rPr>
              <a:t>Cache</a:t>
            </a:r>
            <a:r>
              <a:rPr lang="zh-CN" altLang="en-US" sz="2800" dirty="0">
                <a:solidFill>
                  <a:srgbClr val="0000FF"/>
                </a:solidFill>
                <a:ea typeface="新宋体" panose="02010609030101010101" charset="-122"/>
              </a:rPr>
              <a:t>有空行而不能存数据块的问题，即造成替换频繁，效率下降。</a:t>
            </a:r>
            <a:endParaRPr lang="en-US" altLang="zh-CN" sz="2800" dirty="0">
              <a:solidFill>
                <a:srgbClr val="0000FF"/>
              </a:solidFill>
              <a:ea typeface="新宋体" panose="02010609030101010101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Arial" panose="020B0604020202020204" pitchFamily="34" charset="0"/>
              <a:buBlip>
                <a:blip r:embed="rId3"/>
              </a:buBlip>
            </a:pPr>
            <a:r>
              <a:rPr lang="zh-CN" altLang="en-US" sz="2800" dirty="0">
                <a:solidFill>
                  <a:srgbClr val="0000FF"/>
                </a:solidFill>
                <a:highlight>
                  <a:srgbClr val="FFFF00"/>
                </a:highlight>
                <a:ea typeface="新宋体" panose="02010609030101010101" charset="-122"/>
              </a:rPr>
              <a:t>适合需要大容量</a:t>
            </a:r>
            <a:r>
              <a:rPr lang="en-US" altLang="zh-CN" sz="2800" dirty="0">
                <a:solidFill>
                  <a:srgbClr val="0000FF"/>
                </a:solidFill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en-US" sz="2800" dirty="0">
                <a:solidFill>
                  <a:srgbClr val="0000FF"/>
                </a:solidFill>
                <a:highlight>
                  <a:srgbClr val="FFFF00"/>
                </a:highlight>
                <a:ea typeface="新宋体" panose="02010609030101010101" charset="-122"/>
              </a:rPr>
              <a:t>的场合（更多的行数可以减少冲突的机会）</a:t>
            </a:r>
            <a:endParaRPr lang="zh-CN" altLang="en-US" sz="2800" dirty="0">
              <a:solidFill>
                <a:srgbClr val="0000FF"/>
              </a:solidFill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533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5533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03188" y="29019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103188" y="44259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314374" name="Object 6"/>
          <p:cNvGraphicFramePr/>
          <p:nvPr/>
        </p:nvGraphicFramePr>
        <p:xfrm>
          <a:off x="6259513" y="5605463"/>
          <a:ext cx="24669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901700" imgH="241300" progId="Equation.3">
                  <p:embed/>
                </p:oleObj>
              </mc:Choice>
              <mc:Fallback>
                <p:oleObj name="" r:id="rId1" imgW="901700" imgH="2413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5605463"/>
                        <a:ext cx="246697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76" name="Object 8"/>
          <p:cNvGraphicFramePr/>
          <p:nvPr/>
        </p:nvGraphicFramePr>
        <p:xfrm>
          <a:off x="642938" y="1357313"/>
          <a:ext cx="7993062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7607300" imgH="4724400" progId="Visio.Drawing.11">
                  <p:embed/>
                </p:oleObj>
              </mc:Choice>
              <mc:Fallback>
                <p:oleObj name="" r:id="rId3" imgW="7607300" imgH="4724400" progId="Visio.Drawing.11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1357313"/>
                        <a:ext cx="7993062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、直接映射</a:t>
            </a: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 Direct  Mapping )</a:t>
            </a:r>
            <a:endParaRPr kumimoji="1" lang="zh-CN" altLang="en-US" sz="3600" kern="0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6631" name="Picture 8" descr="C:\Documents and Settings\Administrator\Application Data\Tencent\Users\68046508\QQ\WinTemp\RichOle\E`1BH8V0L%XVS{QF620~{B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5500688"/>
            <a:ext cx="32670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437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143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三、存储器的层次结构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483" name="Object 6"/>
          <p:cNvGraphicFramePr>
            <a:graphicFrameLocks noGrp="1"/>
          </p:cNvGraphicFramePr>
          <p:nvPr>
            <p:ph idx="1"/>
          </p:nvPr>
        </p:nvGraphicFramePr>
        <p:xfrm>
          <a:off x="3300413" y="1268413"/>
          <a:ext cx="3065462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965325" imgH="3184525" progId="Visio.Drawing.11">
                  <p:embed/>
                </p:oleObj>
              </mc:Choice>
              <mc:Fallback>
                <p:oleObj name="" r:id="rId1" imgW="1965325" imgH="318452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0413" y="1268413"/>
                        <a:ext cx="3065462" cy="49688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/>
          <p:cNvGrpSpPr/>
          <p:nvPr/>
        </p:nvGrpSpPr>
        <p:grpSpPr>
          <a:xfrm>
            <a:off x="6516688" y="1268413"/>
            <a:ext cx="1044575" cy="4826000"/>
            <a:chOff x="4762" y="384"/>
            <a:chExt cx="658" cy="3455"/>
          </a:xfrm>
        </p:grpSpPr>
        <p:sp>
          <p:nvSpPr>
            <p:cNvPr id="20485" name="Line 8"/>
            <p:cNvSpPr/>
            <p:nvPr/>
          </p:nvSpPr>
          <p:spPr>
            <a:xfrm>
              <a:off x="4835" y="3839"/>
              <a:ext cx="58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6" name="Line 9"/>
            <p:cNvSpPr/>
            <p:nvPr/>
          </p:nvSpPr>
          <p:spPr>
            <a:xfrm>
              <a:off x="4762" y="394"/>
              <a:ext cx="65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7" name="Line 10"/>
            <p:cNvSpPr/>
            <p:nvPr/>
          </p:nvSpPr>
          <p:spPr>
            <a:xfrm flipV="1">
              <a:off x="5315" y="384"/>
              <a:ext cx="0" cy="3445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488" name="Text Box 11"/>
            <p:cNvSpPr txBox="1"/>
            <p:nvPr/>
          </p:nvSpPr>
          <p:spPr>
            <a:xfrm>
              <a:off x="4883" y="480"/>
              <a:ext cx="336" cy="3273"/>
            </a:xfrm>
            <a:prstGeom prst="rect">
              <a:avLst/>
            </a:prstGeom>
            <a:solidFill>
              <a:schemeClr val="accent1">
                <a:alpha val="58038"/>
              </a:scheme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访问速度越来越快</a:t>
              </a:r>
              <a:endParaRPr lang="zh-CN" altLang="en-US" sz="4000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1763713" y="1196975"/>
            <a:ext cx="812800" cy="5195888"/>
            <a:chOff x="371" y="346"/>
            <a:chExt cx="512" cy="3455"/>
          </a:xfrm>
        </p:grpSpPr>
        <p:sp>
          <p:nvSpPr>
            <p:cNvPr id="20490" name="Line 13"/>
            <p:cNvSpPr/>
            <p:nvPr/>
          </p:nvSpPr>
          <p:spPr>
            <a:xfrm>
              <a:off x="371" y="346"/>
              <a:ext cx="5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1" name="Line 14"/>
            <p:cNvSpPr/>
            <p:nvPr/>
          </p:nvSpPr>
          <p:spPr>
            <a:xfrm>
              <a:off x="371" y="3791"/>
              <a:ext cx="5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2" name="Line 15"/>
            <p:cNvSpPr/>
            <p:nvPr/>
          </p:nvSpPr>
          <p:spPr>
            <a:xfrm>
              <a:off x="822" y="356"/>
              <a:ext cx="0" cy="3445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493" name="Text Box 16"/>
            <p:cNvSpPr txBox="1"/>
            <p:nvPr/>
          </p:nvSpPr>
          <p:spPr>
            <a:xfrm>
              <a:off x="419" y="432"/>
              <a:ext cx="292" cy="3273"/>
            </a:xfrm>
            <a:prstGeom prst="rect">
              <a:avLst/>
            </a:prstGeom>
            <a:solidFill>
              <a:schemeClr val="accent1">
                <a:alpha val="58038"/>
              </a:scheme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存储容量越来越大，每位的价格越来越便宜</a:t>
              </a:r>
              <a:endParaRPr lang="zh-CN" altLang="en-US" sz="3600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20494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1071563"/>
            <a:ext cx="5105400" cy="67945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2400" b="1" dirty="0">
                <a:solidFill>
                  <a:schemeClr val="tx1"/>
                </a:solidFill>
              </a:rPr>
              <a:t>(1)  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直接映射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Cache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的存储格式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4822825"/>
            <a:ext cx="7772400" cy="18288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zh-CN" altLang="en-US" sz="2400" b="1" dirty="0">
                <a:solidFill>
                  <a:schemeClr val="bg2"/>
                </a:solidFill>
              </a:rPr>
              <a:t>         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用访存地址中的行号找到该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Cache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行，再用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s-r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位与此行的标记比较，若相符则命中，则用行内地址读取所需的字；若不相符，则从主存中读取。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76225" y="4391025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  </a:t>
            </a:r>
            <a:r>
              <a:rPr lang="en-US" altLang="zh-CN">
                <a:ea typeface="新宋体" panose="02010609030101010101" charset="-122"/>
              </a:rPr>
              <a:t>(2) </a:t>
            </a:r>
            <a:r>
              <a:rPr lang="zh-CN" altLang="en-US">
                <a:ea typeface="新宋体" panose="02010609030101010101" charset="-122"/>
              </a:rPr>
              <a:t>直接映射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的检索过程</a:t>
            </a:r>
            <a:endParaRPr lang="zh-CN" altLang="en-US">
              <a:ea typeface="新宋体" panose="02010609030101010101" charset="-122"/>
            </a:endParaRPr>
          </a:p>
        </p:txBody>
      </p:sp>
      <p:grpSp>
        <p:nvGrpSpPr>
          <p:cNvPr id="27653" name="Group 8"/>
          <p:cNvGrpSpPr/>
          <p:nvPr/>
        </p:nvGrpSpPr>
        <p:grpSpPr bwMode="auto">
          <a:xfrm>
            <a:off x="2327275" y="2014538"/>
            <a:ext cx="4953000" cy="1593850"/>
            <a:chOff x="1296" y="1008"/>
            <a:chExt cx="3120" cy="1004"/>
          </a:xfrm>
        </p:grpSpPr>
        <p:sp>
          <p:nvSpPr>
            <p:cNvPr id="27656" name="Rectangle 9"/>
            <p:cNvSpPr>
              <a:spLocks noChangeArrowheads="1"/>
            </p:cNvSpPr>
            <p:nvPr/>
          </p:nvSpPr>
          <p:spPr bwMode="auto">
            <a:xfrm>
              <a:off x="2928" y="1008"/>
              <a:ext cx="1488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800">
                  <a:ea typeface="新宋体" panose="02010609030101010101" charset="-122"/>
                </a:rPr>
                <a:t>     </a:t>
              </a:r>
              <a:r>
                <a:rPr lang="zh-CN" altLang="en-US">
                  <a:ea typeface="新宋体" panose="02010609030101010101" charset="-122"/>
                </a:rPr>
                <a:t>块内容</a:t>
              </a:r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27657" name="Rectangle 10"/>
            <p:cNvSpPr>
              <a:spLocks noChangeArrowheads="1"/>
            </p:cNvSpPr>
            <p:nvPr/>
          </p:nvSpPr>
          <p:spPr bwMode="auto">
            <a:xfrm>
              <a:off x="1680" y="1008"/>
              <a:ext cx="1248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800">
                  <a:ea typeface="新宋体" panose="02010609030101010101" charset="-122"/>
                </a:rPr>
                <a:t>     </a:t>
              </a:r>
              <a:r>
                <a:rPr lang="en-US" altLang="zh-CN" sz="2800">
                  <a:ea typeface="新宋体" panose="02010609030101010101" charset="-122"/>
                </a:rPr>
                <a:t>s </a:t>
              </a:r>
              <a:r>
                <a:rPr lang="en-US" altLang="zh-CN">
                  <a:ea typeface="新宋体" panose="02010609030101010101" charset="-122"/>
                </a:rPr>
                <a:t>- r</a:t>
              </a:r>
              <a:endParaRPr lang="en-US" altLang="zh-CN">
                <a:ea typeface="新宋体" panose="02010609030101010101" charset="-122"/>
              </a:endParaRPr>
            </a:p>
          </p:txBody>
        </p:sp>
        <p:sp>
          <p:nvSpPr>
            <p:cNvPr id="27658" name="Line 11"/>
            <p:cNvSpPr>
              <a:spLocks noChangeShapeType="1"/>
            </p:cNvSpPr>
            <p:nvPr/>
          </p:nvSpPr>
          <p:spPr bwMode="auto">
            <a:xfrm>
              <a:off x="1680" y="1008"/>
              <a:ext cx="2736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9" name="Line 12"/>
            <p:cNvSpPr>
              <a:spLocks noChangeShapeType="1"/>
            </p:cNvSpPr>
            <p:nvPr/>
          </p:nvSpPr>
          <p:spPr bwMode="auto">
            <a:xfrm>
              <a:off x="1680" y="1344"/>
              <a:ext cx="2736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0" name="Line 13"/>
            <p:cNvSpPr>
              <a:spLocks noChangeShapeType="1"/>
            </p:cNvSpPr>
            <p:nvPr/>
          </p:nvSpPr>
          <p:spPr bwMode="auto">
            <a:xfrm>
              <a:off x="1680" y="1008"/>
              <a:ext cx="0" cy="33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1" name="Line 14"/>
            <p:cNvSpPr>
              <a:spLocks noChangeShapeType="1"/>
            </p:cNvSpPr>
            <p:nvPr/>
          </p:nvSpPr>
          <p:spPr bwMode="auto">
            <a:xfrm>
              <a:off x="4416" y="1008"/>
              <a:ext cx="0" cy="33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Line 15"/>
            <p:cNvSpPr>
              <a:spLocks noChangeShapeType="1"/>
            </p:cNvSpPr>
            <p:nvPr/>
          </p:nvSpPr>
          <p:spPr bwMode="auto">
            <a:xfrm>
              <a:off x="2928" y="1008"/>
              <a:ext cx="0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Rectangle 16"/>
            <p:cNvSpPr>
              <a:spLocks noChangeArrowheads="1"/>
            </p:cNvSpPr>
            <p:nvPr/>
          </p:nvSpPr>
          <p:spPr bwMode="auto">
            <a:xfrm>
              <a:off x="1296" y="1054"/>
              <a:ext cx="2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ea typeface="新宋体" panose="02010609030101010101" charset="-122"/>
                </a:rPr>
                <a:t>Li</a:t>
              </a:r>
              <a:endParaRPr lang="en-US" altLang="zh-CN">
                <a:ea typeface="新宋体" panose="02010609030101010101" charset="-122"/>
              </a:endParaRPr>
            </a:p>
          </p:txBody>
        </p:sp>
        <p:sp>
          <p:nvSpPr>
            <p:cNvPr id="27664" name="Rectangle 17"/>
            <p:cNvSpPr>
              <a:spLocks noChangeArrowheads="1"/>
            </p:cNvSpPr>
            <p:nvPr/>
          </p:nvSpPr>
          <p:spPr bwMode="auto">
            <a:xfrm>
              <a:off x="1920" y="1377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ea typeface="新宋体" panose="02010609030101010101" charset="-122"/>
                </a:rPr>
                <a:t>标记</a:t>
              </a:r>
              <a:endParaRPr lang="zh-CN" altLang="en-US">
                <a:latin typeface="宋体" panose="02010600030101010101" pitchFamily="2" charset="-122"/>
                <a:ea typeface="新宋体" panose="02010609030101010101" charset="-122"/>
              </a:endParaRPr>
            </a:p>
          </p:txBody>
        </p:sp>
        <p:sp>
          <p:nvSpPr>
            <p:cNvPr id="27665" name="Rectangle 18"/>
            <p:cNvSpPr>
              <a:spLocks noChangeArrowheads="1"/>
            </p:cNvSpPr>
            <p:nvPr/>
          </p:nvSpPr>
          <p:spPr bwMode="auto">
            <a:xfrm>
              <a:off x="2928" y="1782"/>
              <a:ext cx="1488" cy="23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1800">
                <a:ea typeface="新宋体" panose="02010609030101010101" charset="-122"/>
              </a:endParaRPr>
            </a:p>
          </p:txBody>
        </p:sp>
        <p:sp>
          <p:nvSpPr>
            <p:cNvPr id="27666" name="Rectangle 19"/>
            <p:cNvSpPr>
              <a:spLocks noChangeArrowheads="1"/>
            </p:cNvSpPr>
            <p:nvPr/>
          </p:nvSpPr>
          <p:spPr bwMode="auto">
            <a:xfrm>
              <a:off x="2928" y="1574"/>
              <a:ext cx="1488" cy="208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1800">
                  <a:ea typeface="新宋体" panose="02010609030101010101" charset="-122"/>
                </a:rPr>
                <a:t>               </a:t>
              </a:r>
              <a:r>
                <a:rPr lang="en-US" altLang="zh-CN" sz="1800">
                  <a:ea typeface="新宋体" panose="02010609030101010101" charset="-122"/>
                </a:rPr>
                <a:t>…</a:t>
              </a:r>
              <a:endParaRPr lang="en-US" altLang="zh-CN" sz="1800">
                <a:ea typeface="新宋体" panose="02010609030101010101" charset="-122"/>
              </a:endParaRPr>
            </a:p>
          </p:txBody>
        </p:sp>
        <p:sp>
          <p:nvSpPr>
            <p:cNvPr id="27667" name="Rectangle 20"/>
            <p:cNvSpPr>
              <a:spLocks noChangeArrowheads="1"/>
            </p:cNvSpPr>
            <p:nvPr/>
          </p:nvSpPr>
          <p:spPr bwMode="auto">
            <a:xfrm>
              <a:off x="2928" y="1344"/>
              <a:ext cx="1488" cy="23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1800">
                <a:ea typeface="新宋体" panose="02010609030101010101" charset="-122"/>
              </a:endParaRPr>
            </a:p>
          </p:txBody>
        </p:sp>
        <p:sp>
          <p:nvSpPr>
            <p:cNvPr id="27668" name="Line 21"/>
            <p:cNvSpPr>
              <a:spLocks noChangeShapeType="1"/>
            </p:cNvSpPr>
            <p:nvPr/>
          </p:nvSpPr>
          <p:spPr bwMode="auto">
            <a:xfrm>
              <a:off x="2928" y="1344"/>
              <a:ext cx="1488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Line 22"/>
            <p:cNvSpPr>
              <a:spLocks noChangeShapeType="1"/>
            </p:cNvSpPr>
            <p:nvPr/>
          </p:nvSpPr>
          <p:spPr bwMode="auto">
            <a:xfrm>
              <a:off x="2928" y="2012"/>
              <a:ext cx="1488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0" name="Line 23"/>
            <p:cNvSpPr>
              <a:spLocks noChangeShapeType="1"/>
            </p:cNvSpPr>
            <p:nvPr/>
          </p:nvSpPr>
          <p:spPr bwMode="auto">
            <a:xfrm>
              <a:off x="2928" y="1344"/>
              <a:ext cx="0" cy="668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1" name="Line 24"/>
            <p:cNvSpPr>
              <a:spLocks noChangeShapeType="1"/>
            </p:cNvSpPr>
            <p:nvPr/>
          </p:nvSpPr>
          <p:spPr bwMode="auto">
            <a:xfrm>
              <a:off x="4416" y="1344"/>
              <a:ext cx="0" cy="668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Line 25"/>
            <p:cNvSpPr>
              <a:spLocks noChangeShapeType="1"/>
            </p:cNvSpPr>
            <p:nvPr/>
          </p:nvSpPr>
          <p:spPr bwMode="auto">
            <a:xfrm>
              <a:off x="2928" y="1574"/>
              <a:ext cx="14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3" name="Line 26"/>
            <p:cNvSpPr>
              <a:spLocks noChangeShapeType="1"/>
            </p:cNvSpPr>
            <p:nvPr/>
          </p:nvSpPr>
          <p:spPr bwMode="auto">
            <a:xfrm>
              <a:off x="2928" y="1782"/>
              <a:ext cx="14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4893" name="Text Box 29"/>
          <p:cNvSpPr txBox="1">
            <a:spLocks noChangeArrowheads="1"/>
          </p:cNvSpPr>
          <p:nvPr/>
        </p:nvSpPr>
        <p:spPr bwMode="auto">
          <a:xfrm>
            <a:off x="887413" y="3094038"/>
            <a:ext cx="3744912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dirty="0">
                <a:highlight>
                  <a:srgbClr val="FFFF00"/>
                </a:highlight>
                <a:ea typeface="新宋体" panose="02010609030101010101" charset="-122"/>
              </a:rPr>
              <a:t>主存的块地址：</a:t>
            </a:r>
            <a:r>
              <a:rPr kumimoji="1" lang="en-US" altLang="zh-CN" dirty="0">
                <a:highlight>
                  <a:srgbClr val="FFFF00"/>
                </a:highlight>
                <a:ea typeface="新宋体" panose="02010609030101010101" charset="-122"/>
              </a:rPr>
              <a:t>S</a:t>
            </a:r>
            <a:r>
              <a:rPr kumimoji="1" lang="zh-CN" altLang="en-US" dirty="0">
                <a:highlight>
                  <a:srgbClr val="FFFF00"/>
                </a:highlight>
                <a:ea typeface="新宋体" panose="02010609030101010101" charset="-122"/>
              </a:rPr>
              <a:t>位</a:t>
            </a:r>
            <a:endParaRPr kumimoji="1" lang="zh-CN" altLang="en-US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kumimoji="1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新宋体" panose="02010609030101010101" charset="-122"/>
              </a:rPr>
              <a:t>的行地址：</a:t>
            </a:r>
            <a:r>
              <a:rPr kumimoji="1" lang="en-US" altLang="zh-CN" dirty="0">
                <a:highlight>
                  <a:srgbClr val="FFFF00"/>
                </a:highlight>
                <a:ea typeface="新宋体" panose="02010609030101010101" charset="-122"/>
              </a:rPr>
              <a:t>r</a:t>
            </a:r>
            <a:r>
              <a:rPr kumimoji="1" lang="zh-CN" altLang="en-US" dirty="0">
                <a:highlight>
                  <a:srgbClr val="FFFF00"/>
                </a:highlight>
                <a:ea typeface="新宋体" panose="02010609030101010101" charset="-122"/>
              </a:rPr>
              <a:t>位</a:t>
            </a:r>
            <a:endParaRPr kumimoji="1" lang="zh-CN" altLang="en-US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、直接映射</a:t>
            </a:r>
            <a:r>
              <a:rPr kumimoji="1" lang="en-US" altLang="zh-CN" sz="3600" kern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 Direct  Mapping )</a:t>
            </a:r>
            <a:endParaRPr kumimoji="1" lang="zh-CN" altLang="en-US" sz="3600" kern="0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3"/>
            <a:ext cx="8532812" cy="628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本框 1"/>
          <p:cNvSpPr txBox="1">
            <a:spLocks noChangeArrowheads="1"/>
          </p:cNvSpPr>
          <p:nvPr/>
        </p:nvSpPr>
        <p:spPr bwMode="auto">
          <a:xfrm>
            <a:off x="428625" y="5857875"/>
            <a:ext cx="103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图</a:t>
            </a:r>
            <a:r>
              <a:rPr lang="en-US" altLang="zh-CN">
                <a:ea typeface="新宋体" panose="02010609030101010101" charset="-122"/>
              </a:rPr>
              <a:t>3.34</a:t>
            </a:r>
            <a:endParaRPr lang="en-US" altLang="zh-CN">
              <a:ea typeface="新宋体" panose="02010609030101010101" charset="-122"/>
            </a:endParaRPr>
          </a:p>
        </p:txBody>
      </p:sp>
      <p:sp>
        <p:nvSpPr>
          <p:cNvPr id="28676" name="矩形 3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1785938" y="5857875"/>
            <a:ext cx="1271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en-US" altLang="zh-CN">
                <a:ea typeface="新宋体" panose="02010609030101010101" charset="-122"/>
              </a:rPr>
              <a:t>3-34.swf</a:t>
            </a:r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1152A5EF-6E0E-4C75-9630-FE0346E08546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9699" name="Rectangle 7"/>
          <p:cNvSpPr>
            <a:spLocks noGrp="1" noChangeArrowheads="1"/>
          </p:cNvSpPr>
          <p:nvPr>
            <p:ph type="title"/>
          </p:nvPr>
        </p:nvSpPr>
        <p:spPr>
          <a:xfrm>
            <a:off x="214313" y="476250"/>
            <a:ext cx="8643937" cy="658813"/>
          </a:xfrm>
        </p:spPr>
        <p:txBody>
          <a:bodyPr/>
          <a:lstStyle/>
          <a:p>
            <a:pPr eaLnBrk="1" hangingPunct="1"/>
            <a:r>
              <a:rPr lang="en-US" altLang="zh-CN" b="1">
                <a:effectLst/>
              </a:rPr>
              <a:t>3</a:t>
            </a:r>
            <a:r>
              <a:rPr lang="zh-CN" altLang="en-US" b="1">
                <a:effectLst/>
              </a:rPr>
              <a:t>、</a:t>
            </a:r>
            <a:r>
              <a:rPr lang="zh-CN" altLang="en-US" sz="3200" b="1">
                <a:effectLst/>
              </a:rPr>
              <a:t>组相联映射</a:t>
            </a:r>
            <a:r>
              <a:rPr lang="zh-CN" altLang="en-US" sz="32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（ </a:t>
            </a:r>
            <a:r>
              <a:rPr lang="en-GB" altLang="en-US" sz="32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Set Associative Mapping</a:t>
            </a:r>
            <a:r>
              <a:rPr lang="en-GB" altLang="en-US" sz="3200">
                <a:effectLst/>
              </a:rPr>
              <a:t> </a:t>
            </a:r>
            <a:r>
              <a:rPr lang="zh-CN" altLang="en-US" sz="32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）</a:t>
            </a:r>
            <a:endParaRPr lang="zh-CN" altLang="en-US" sz="3200" b="1">
              <a:effectLst/>
            </a:endParaRPr>
          </a:p>
        </p:txBody>
      </p:sp>
      <p:sp>
        <p:nvSpPr>
          <p:cNvPr id="31641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1223962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400" b="1" dirty="0">
                <a:solidFill>
                  <a:srgbClr val="CC0000"/>
                </a:solidFill>
              </a:rPr>
              <a:t>特点：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将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Cache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的行分成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2</a:t>
            </a:r>
            <a:r>
              <a:rPr kumimoji="1" lang="en-US" altLang="zh-CN" sz="2400" b="1" baseline="30000" dirty="0">
                <a:solidFill>
                  <a:srgbClr val="0000FF"/>
                </a:solidFill>
              </a:rPr>
              <a:t>c-r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组，每组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2</a:t>
            </a:r>
            <a:r>
              <a:rPr kumimoji="1" lang="en-US" altLang="zh-CN" sz="2400" b="1" baseline="30000" dirty="0">
                <a:solidFill>
                  <a:srgbClr val="0000FF"/>
                </a:solidFill>
              </a:rPr>
              <a:t>r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行。主存的字块存放到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Cache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中的哪个组是固定的，至于映射到该组哪一行是灵活的，即有如下函数关系：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29701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29702" name="Object 4"/>
          <p:cNvGraphicFramePr/>
          <p:nvPr/>
        </p:nvGraphicFramePr>
        <p:xfrm>
          <a:off x="3851275" y="2420938"/>
          <a:ext cx="33686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346200" imgH="241300" progId="Equation.3">
                  <p:embed/>
                </p:oleObj>
              </mc:Choice>
              <mc:Fallback>
                <p:oleObj name="" r:id="rId1" imgW="1346200" imgH="2413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420938"/>
                        <a:ext cx="3368675" cy="603250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4" name="Rectangle 8"/>
          <p:cNvSpPr>
            <a:spLocks noChangeArrowheads="1"/>
          </p:cNvSpPr>
          <p:nvPr/>
        </p:nvSpPr>
        <p:spPr bwMode="auto">
          <a:xfrm>
            <a:off x="687388" y="2997200"/>
            <a:ext cx="7772400" cy="2663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30000"/>
              </a:spcBef>
              <a:spcAft>
                <a:spcPct val="20000"/>
              </a:spcAft>
              <a:defRPr/>
            </a:pP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           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其中  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0≤k≤2</a:t>
            </a:r>
            <a:r>
              <a:rPr kumimoji="1" lang="en-US" altLang="zh-CN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r-1</a:t>
            </a:r>
            <a:endParaRPr kumimoji="1" lang="en-US" altLang="zh-CN" baseline="30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charset="-122"/>
            </a:endParaRPr>
          </a:p>
          <a:p>
            <a:pPr marL="342900" indent="-342900" eaLnBrk="1" hangingPunct="1">
              <a:spcBef>
                <a:spcPct val="30000"/>
              </a:spcBef>
              <a:spcAft>
                <a:spcPct val="20000"/>
              </a:spcAft>
              <a:buFontTx/>
              <a:buBlip>
                <a:blip r:embed="rId3"/>
              </a:buBlip>
              <a:defRPr/>
            </a:pPr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优点：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大大增加了</a:t>
            </a:r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映射的灵活性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，主存中一块可映射到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Cache 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的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2</a:t>
            </a:r>
            <a:r>
              <a:rPr kumimoji="1" lang="en-US" altLang="zh-CN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r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块，提高了命中率。每次比较只是进行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2</a:t>
            </a:r>
            <a:r>
              <a:rPr kumimoji="1" lang="en-US" altLang="zh-CN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r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路比较，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r 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较小时，</a:t>
            </a:r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硬件开销不是很大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。</a:t>
            </a:r>
            <a:endParaRPr kumimoji="1" lang="zh-CN" altLang="en-US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charset="-122"/>
            </a:endParaRPr>
          </a:p>
          <a:p>
            <a:pPr marL="342900" indent="-342900" eaLnBrk="1" hangingPunct="1">
              <a:spcBef>
                <a:spcPct val="30000"/>
              </a:spcBef>
              <a:spcAft>
                <a:spcPct val="20000"/>
              </a:spcAft>
              <a:buFontTx/>
              <a:buBlip>
                <a:blip r:embed="rId3"/>
              </a:buBlip>
              <a:defRPr/>
            </a:pP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组相联映像通常采用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2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路、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4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路和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8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路比较，即取</a:t>
            </a:r>
            <a:r>
              <a:rPr kumimoji="1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r=1,r=2,r=3</a:t>
            </a:r>
            <a:r>
              <a:rPr kumimoji="1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。</a:t>
            </a:r>
            <a:endParaRPr kumimoji="1" lang="zh-CN" altLang="en-US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/>
          <p:nvPr/>
        </p:nvGrpSpPr>
        <p:grpSpPr bwMode="auto">
          <a:xfrm>
            <a:off x="3286125" y="1143000"/>
            <a:ext cx="5486400" cy="5410200"/>
            <a:chOff x="2688" y="576"/>
            <a:chExt cx="3456" cy="3408"/>
          </a:xfrm>
        </p:grpSpPr>
        <p:grpSp>
          <p:nvGrpSpPr>
            <p:cNvPr id="30755" name="Group 3"/>
            <p:cNvGrpSpPr/>
            <p:nvPr/>
          </p:nvGrpSpPr>
          <p:grpSpPr bwMode="auto">
            <a:xfrm>
              <a:off x="2688" y="576"/>
              <a:ext cx="3456" cy="3408"/>
              <a:chOff x="2688" y="576"/>
              <a:chExt cx="3456" cy="3408"/>
            </a:xfrm>
          </p:grpSpPr>
          <p:sp>
            <p:nvSpPr>
              <p:cNvPr id="30757" name="Text Box 4"/>
              <p:cNvSpPr txBox="1">
                <a:spLocks noChangeArrowheads="1"/>
              </p:cNvSpPr>
              <p:nvPr/>
            </p:nvSpPr>
            <p:spPr bwMode="auto">
              <a:xfrm>
                <a:off x="5523" y="2946"/>
                <a:ext cx="429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1pPr>
                <a:lvl2pPr marL="742950" indent="-28575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2pPr>
                <a:lvl3pPr marL="11430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3pPr>
                <a:lvl4pPr marL="16002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4pPr>
                <a:lvl5pPr marL="2057400" indent="-228600"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defRPr>
                </a:lvl9pPr>
              </a:lstStyle>
              <a:p>
                <a:pPr algn="just"/>
                <a:r>
                  <a:rPr lang="en-US" altLang="zh-CN" sz="1800">
                    <a:ea typeface="新宋体" panose="02010609030101010101" charset="-122"/>
                  </a:rPr>
                  <a:t>B</a:t>
                </a:r>
                <a:r>
                  <a:rPr lang="en-US" altLang="zh-CN" sz="1800" baseline="-25000">
                    <a:ea typeface="新宋体" panose="02010609030101010101" charset="-122"/>
                  </a:rPr>
                  <a:t>253</a:t>
                </a:r>
                <a:endParaRPr lang="en-US" altLang="zh-CN" sz="1800" baseline="-25000">
                  <a:ea typeface="新宋体" panose="02010609030101010101" charset="-122"/>
                </a:endParaRPr>
              </a:p>
            </p:txBody>
          </p:sp>
          <p:grpSp>
            <p:nvGrpSpPr>
              <p:cNvPr id="30758" name="Group 5"/>
              <p:cNvGrpSpPr/>
              <p:nvPr/>
            </p:nvGrpSpPr>
            <p:grpSpPr bwMode="auto">
              <a:xfrm>
                <a:off x="2688" y="576"/>
                <a:ext cx="3456" cy="3408"/>
                <a:chOff x="2688" y="576"/>
                <a:chExt cx="3456" cy="3408"/>
              </a:xfrm>
            </p:grpSpPr>
            <p:grpSp>
              <p:nvGrpSpPr>
                <p:cNvPr id="30759" name="Group 6"/>
                <p:cNvGrpSpPr/>
                <p:nvPr/>
              </p:nvGrpSpPr>
              <p:grpSpPr bwMode="auto">
                <a:xfrm>
                  <a:off x="2688" y="576"/>
                  <a:ext cx="3456" cy="3408"/>
                  <a:chOff x="2688" y="576"/>
                  <a:chExt cx="3456" cy="3408"/>
                </a:xfrm>
              </p:grpSpPr>
              <p:sp>
                <p:nvSpPr>
                  <p:cNvPr id="30761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7" y="3628"/>
                    <a:ext cx="2081" cy="3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1pPr>
                    <a:lvl2pPr marL="742950" indent="-285750"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2pPr>
                    <a:lvl3pPr marL="1143000" indent="-228600"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3pPr>
                    <a:lvl4pPr marL="1600200" indent="-228600"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4pPr>
                    <a:lvl5pPr marL="2057400" indent="-228600"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anose="02010609030101010101" pitchFamily="49" charset="-122"/>
                      </a:defRPr>
                    </a:lvl9pPr>
                  </a:lstStyle>
                  <a:p>
                    <a:pPr algn="just"/>
                    <a:r>
                      <a:rPr lang="en-US" altLang="zh-CN" i="1">
                        <a:solidFill>
                          <a:srgbClr val="9D1586"/>
                        </a:solidFill>
                        <a:ea typeface="新宋体" panose="02010609030101010101" charset="-122"/>
                      </a:rPr>
                      <a:t>(a)</a:t>
                    </a:r>
                    <a:r>
                      <a:rPr lang="zh-CN" altLang="en-US" i="1">
                        <a:solidFill>
                          <a:srgbClr val="9D1586"/>
                        </a:solidFill>
                        <a:ea typeface="新宋体" panose="02010609030101010101" charset="-122"/>
                      </a:rPr>
                      <a:t>组相联映射示意图</a:t>
                    </a:r>
                    <a:endParaRPr lang="zh-CN" altLang="en-US" i="1">
                      <a:solidFill>
                        <a:srgbClr val="9D1586"/>
                      </a:solidFill>
                      <a:ea typeface="新宋体" panose="02010609030101010101" charset="-122"/>
                    </a:endParaRPr>
                  </a:p>
                </p:txBody>
              </p:sp>
              <p:grpSp>
                <p:nvGrpSpPr>
                  <p:cNvPr id="30762" name="Group 8"/>
                  <p:cNvGrpSpPr/>
                  <p:nvPr/>
                </p:nvGrpSpPr>
                <p:grpSpPr bwMode="auto">
                  <a:xfrm>
                    <a:off x="2688" y="576"/>
                    <a:ext cx="3456" cy="3072"/>
                    <a:chOff x="2688" y="576"/>
                    <a:chExt cx="3456" cy="3072"/>
                  </a:xfrm>
                </p:grpSpPr>
                <p:grpSp>
                  <p:nvGrpSpPr>
                    <p:cNvPr id="30763" name="Group 9"/>
                    <p:cNvGrpSpPr/>
                    <p:nvPr/>
                  </p:nvGrpSpPr>
                  <p:grpSpPr bwMode="auto">
                    <a:xfrm>
                      <a:off x="2688" y="576"/>
                      <a:ext cx="3312" cy="3072"/>
                      <a:chOff x="2688" y="576"/>
                      <a:chExt cx="3312" cy="3072"/>
                    </a:xfrm>
                  </p:grpSpPr>
                  <p:sp>
                    <p:nvSpPr>
                      <p:cNvPr id="30765" name="Text Box 1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523" y="3111"/>
                        <a:ext cx="429" cy="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lIns="0" tIns="0" rIns="0" bIns="0"/>
                      <a:lstStyle>
                        <a:lvl1pPr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1pPr>
                        <a:lvl2pPr marL="742950" indent="-285750"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2pPr>
                        <a:lvl3pPr marL="1143000" indent="-228600"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3pPr>
                        <a:lvl4pPr marL="1600200" indent="-228600"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4pPr>
                        <a:lvl5pPr marL="2057400" indent="-228600"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defRPr sz="2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_GB2312" panose="02010609030101010101" pitchFamily="49" charset="-122"/>
                          </a:defRPr>
                        </a:lvl9pPr>
                      </a:lstStyle>
                      <a:p>
                        <a:pPr algn="just"/>
                        <a:r>
                          <a:rPr lang="en-US" altLang="zh-CN" sz="1800">
                            <a:ea typeface="新宋体" panose="02010609030101010101" charset="-122"/>
                          </a:rPr>
                          <a:t>B</a:t>
                        </a:r>
                        <a:r>
                          <a:rPr lang="en-US" altLang="zh-CN" sz="1800" baseline="-25000">
                            <a:ea typeface="新宋体" panose="02010609030101010101" charset="-122"/>
                          </a:rPr>
                          <a:t>254</a:t>
                        </a:r>
                        <a:endParaRPr lang="en-US" altLang="zh-CN" sz="1800" baseline="-25000">
                          <a:ea typeface="新宋体" panose="02010609030101010101" charset="-122"/>
                        </a:endParaRPr>
                      </a:p>
                    </p:txBody>
                  </p:sp>
                  <p:grpSp>
                    <p:nvGrpSpPr>
                      <p:cNvPr id="30766" name="Group 11"/>
                      <p:cNvGrpSpPr/>
                      <p:nvPr/>
                    </p:nvGrpSpPr>
                    <p:grpSpPr bwMode="auto">
                      <a:xfrm>
                        <a:off x="2688" y="576"/>
                        <a:ext cx="3312" cy="3072"/>
                        <a:chOff x="2688" y="576"/>
                        <a:chExt cx="3312" cy="3072"/>
                      </a:xfrm>
                    </p:grpSpPr>
                    <p:sp>
                      <p:nvSpPr>
                        <p:cNvPr id="30767" name="Text Box 1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498" y="576"/>
                          <a:ext cx="502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lIns="0" tIns="0" rIns="0" bIns="0"/>
                        <a:lstStyle>
                          <a:lvl1pPr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1pPr>
                          <a:lvl2pPr marL="742950" indent="-285750"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2pPr>
                          <a:lvl3pPr marL="1143000" indent="-228600"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3pPr>
                          <a:lvl4pPr marL="1600200" indent="-228600"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4pPr>
                          <a:lvl5pPr marL="2057400" indent="-228600"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 sz="2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_GB2312" panose="02010609030101010101" pitchFamily="49" charset="-122"/>
                            </a:defRPr>
                          </a:lvl9pPr>
                        </a:lstStyle>
                        <a:p>
                          <a:pPr algn="just"/>
                          <a:r>
                            <a:rPr lang="zh-CN" altLang="en-US" sz="1800">
                              <a:ea typeface="新宋体" panose="02010609030101010101" charset="-122"/>
                            </a:rPr>
                            <a:t>块号</a:t>
                          </a:r>
                          <a:endParaRPr lang="zh-CN" altLang="en-US" sz="1800" baseline="-25000">
                            <a:ea typeface="新宋体" panose="02010609030101010101" charset="-122"/>
                          </a:endParaRPr>
                        </a:p>
                      </p:txBody>
                    </p:sp>
                    <p:grpSp>
                      <p:nvGrpSpPr>
                        <p:cNvPr id="30768" name="Group 13"/>
                        <p:cNvGrpSpPr/>
                        <p:nvPr/>
                      </p:nvGrpSpPr>
                      <p:grpSpPr bwMode="auto">
                        <a:xfrm>
                          <a:off x="2688" y="576"/>
                          <a:ext cx="3168" cy="3072"/>
                          <a:chOff x="2688" y="576"/>
                          <a:chExt cx="3168" cy="3072"/>
                        </a:xfrm>
                      </p:grpSpPr>
                      <p:grpSp>
                        <p:nvGrpSpPr>
                          <p:cNvPr id="30769" name="Group 14"/>
                          <p:cNvGrpSpPr/>
                          <p:nvPr/>
                        </p:nvGrpSpPr>
                        <p:grpSpPr bwMode="auto">
                          <a:xfrm>
                            <a:off x="2688" y="1062"/>
                            <a:ext cx="1165" cy="2159"/>
                            <a:chOff x="2688" y="1062"/>
                            <a:chExt cx="1165" cy="2159"/>
                          </a:xfrm>
                        </p:grpSpPr>
                        <p:sp>
                          <p:nvSpPr>
                            <p:cNvPr id="30795" name="Rectangle 15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1370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796" name="Rectangle 16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1548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797" name="Rectangle 17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1726"/>
                              <a:ext cx="288" cy="181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798" name="Rectangle 18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1907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799" name="Rectangle 19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2085"/>
                              <a:ext cx="288" cy="181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0" name="Rectangle 20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2266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1" name="Rectangle 21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2444"/>
                              <a:ext cx="288" cy="18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2" name="Rectangle 22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82" y="2626"/>
                              <a:ext cx="288" cy="1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3" name="Rectangle 2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1370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4" name="Rectangle 24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1548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5" name="Rectangle 25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1730"/>
                              <a:ext cx="480" cy="1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6" name="Rectangle 26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1907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7" name="Rectangle 27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2088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8" name="Rectangle 28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2266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09" name="Rectangle 29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2447"/>
                              <a:ext cx="480" cy="179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0" name="Rectangle 30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0" y="2626"/>
                              <a:ext cx="480" cy="1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1" name="Text Box 31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810" y="1062"/>
                              <a:ext cx="318" cy="2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en-US" sz="1800">
                                  <a:ea typeface="新宋体" panose="02010609030101010101" charset="-122"/>
                                </a:rPr>
                                <a:t>组号</a:t>
                              </a:r>
                              <a:endParaRPr lang="zh-CN" altLang="en-US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2" name="Text Box 32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78" y="1068"/>
                              <a:ext cx="529" cy="24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Cache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3" name="Text Box 33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76" y="2919"/>
                              <a:ext cx="716" cy="3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en-US" sz="1800">
                                  <a:ea typeface="新宋体" panose="02010609030101010101" charset="-122"/>
                                </a:rPr>
                                <a:t>标记</a:t>
                              </a:r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(6</a:t>
                              </a:r>
                              <a:r>
                                <a:rPr lang="zh-CN" altLang="en-US" sz="1800">
                                  <a:ea typeface="新宋体" panose="02010609030101010101" charset="-122"/>
                                </a:rPr>
                                <a:t>位</a:t>
                              </a:r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)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4" name="AutoShape 34"/>
                            <p:cNvSpPr/>
                            <p:nvPr/>
                          </p:nvSpPr>
                          <p:spPr bwMode="auto">
                            <a:xfrm>
                              <a:off x="3759" y="1381"/>
                              <a:ext cx="80" cy="336"/>
                            </a:xfrm>
                            <a:prstGeom prst="rightBrace">
                              <a:avLst>
                                <a:gd name="adj1" fmla="val 67278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5" name="AutoShape 35"/>
                            <p:cNvSpPr/>
                            <p:nvPr/>
                          </p:nvSpPr>
                          <p:spPr bwMode="auto">
                            <a:xfrm>
                              <a:off x="3764" y="1734"/>
                              <a:ext cx="80" cy="339"/>
                            </a:xfrm>
                            <a:prstGeom prst="rightBrace">
                              <a:avLst>
                                <a:gd name="adj1" fmla="val 67878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6" name="AutoShape 36"/>
                            <p:cNvSpPr/>
                            <p:nvPr/>
                          </p:nvSpPr>
                          <p:spPr bwMode="auto">
                            <a:xfrm>
                              <a:off x="3764" y="2091"/>
                              <a:ext cx="80" cy="336"/>
                            </a:xfrm>
                            <a:prstGeom prst="rightBrace">
                              <a:avLst>
                                <a:gd name="adj1" fmla="val 67278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7" name="AutoShape 37"/>
                            <p:cNvSpPr/>
                            <p:nvPr/>
                          </p:nvSpPr>
                          <p:spPr bwMode="auto">
                            <a:xfrm>
                              <a:off x="3772" y="2459"/>
                              <a:ext cx="81" cy="338"/>
                            </a:xfrm>
                            <a:prstGeom prst="rightBrace">
                              <a:avLst>
                                <a:gd name="adj1" fmla="val 66843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8" name="AutoShape 38"/>
                            <p:cNvSpPr/>
                            <p:nvPr/>
                          </p:nvSpPr>
                          <p:spPr bwMode="auto">
                            <a:xfrm flipH="1">
                              <a:off x="2868" y="1381"/>
                              <a:ext cx="81" cy="336"/>
                            </a:xfrm>
                            <a:prstGeom prst="rightBrace">
                              <a:avLst>
                                <a:gd name="adj1" fmla="val 66447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19" name="AutoShape 39"/>
                            <p:cNvSpPr/>
                            <p:nvPr/>
                          </p:nvSpPr>
                          <p:spPr bwMode="auto">
                            <a:xfrm flipH="1">
                              <a:off x="2873" y="1734"/>
                              <a:ext cx="82" cy="339"/>
                            </a:xfrm>
                            <a:prstGeom prst="rightBrace">
                              <a:avLst>
                                <a:gd name="adj1" fmla="val 66223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20" name="AutoShape 40"/>
                            <p:cNvSpPr/>
                            <p:nvPr/>
                          </p:nvSpPr>
                          <p:spPr bwMode="auto">
                            <a:xfrm flipH="1">
                              <a:off x="2873" y="2091"/>
                              <a:ext cx="82" cy="336"/>
                            </a:xfrm>
                            <a:prstGeom prst="rightBrace">
                              <a:avLst>
                                <a:gd name="adj1" fmla="val 65637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21" name="AutoShape 41"/>
                            <p:cNvSpPr/>
                            <p:nvPr/>
                          </p:nvSpPr>
                          <p:spPr bwMode="auto">
                            <a:xfrm flipH="1">
                              <a:off x="2881" y="2459"/>
                              <a:ext cx="81" cy="338"/>
                            </a:xfrm>
                            <a:prstGeom prst="rightBrace">
                              <a:avLst>
                                <a:gd name="adj1" fmla="val 66843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en-US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22" name="Text Box 42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693" y="1389"/>
                              <a:ext cx="246" cy="2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G</a:t>
                              </a:r>
                              <a:r>
                                <a:rPr lang="en-US" altLang="zh-CN" sz="1800" baseline="-25000">
                                  <a:ea typeface="新宋体" panose="02010609030101010101" charset="-122"/>
                                </a:rPr>
                                <a:t>0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23" name="Text Box 43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688" y="1745"/>
                              <a:ext cx="256" cy="27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G</a:t>
                              </a:r>
                              <a:r>
                                <a:rPr lang="en-US" altLang="zh-CN" sz="1800" baseline="-25000">
                                  <a:ea typeface="新宋体" panose="02010609030101010101" charset="-122"/>
                                </a:rPr>
                                <a:t>1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24" name="Text Box 44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693" y="2122"/>
                              <a:ext cx="296" cy="3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G</a:t>
                              </a:r>
                              <a:r>
                                <a:rPr lang="en-US" altLang="zh-CN" sz="1800" baseline="-25000">
                                  <a:ea typeface="新宋体" panose="02010609030101010101" charset="-122"/>
                                </a:rPr>
                                <a:t>2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sp>
                          <p:nvSpPr>
                            <p:cNvPr id="30825" name="Text Box 45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689" y="2509"/>
                              <a:ext cx="300" cy="24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G</a:t>
                              </a:r>
                              <a:r>
                                <a:rPr lang="en-US" altLang="zh-CN" sz="1800" baseline="-25000">
                                  <a:ea typeface="新宋体" panose="02010609030101010101" charset="-122"/>
                                </a:rPr>
                                <a:t>3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0770" name="Group 46"/>
                          <p:cNvGrpSpPr/>
                          <p:nvPr/>
                        </p:nvGrpSpPr>
                        <p:grpSpPr bwMode="auto">
                          <a:xfrm>
                            <a:off x="5123" y="576"/>
                            <a:ext cx="733" cy="3072"/>
                            <a:chOff x="5123" y="576"/>
                            <a:chExt cx="733" cy="3072"/>
                          </a:xfrm>
                        </p:grpSpPr>
                        <p:sp>
                          <p:nvSpPr>
                            <p:cNvPr id="30771" name="Text Box 47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517" y="3275"/>
                              <a:ext cx="243" cy="3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1pPr>
                              <a:lvl2pPr marL="742950" indent="-28575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2pPr>
                              <a:lvl3pPr marL="11430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3pPr>
                              <a:lvl4pPr marL="16002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4pPr>
                              <a:lvl5pPr marL="2057400" indent="-228600"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Font typeface="Arial" panose="020B0604020202020204" pitchFamily="34" charset="0"/>
                                <a:defRPr sz="2400" b="1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ea typeface="楷体_GB2312" panose="02010609030101010101" pitchFamily="49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en-US" altLang="zh-CN" sz="1800">
                                  <a:ea typeface="新宋体" panose="02010609030101010101" charset="-122"/>
                                </a:rPr>
                                <a:t>B</a:t>
                              </a:r>
                              <a:r>
                                <a:rPr lang="en-US" altLang="zh-CN" sz="1800" baseline="-25000">
                                  <a:ea typeface="新宋体" panose="02010609030101010101" charset="-122"/>
                                </a:rPr>
                                <a:t>255</a:t>
                              </a:r>
                              <a:endParaRPr lang="en-US" altLang="zh-CN" sz="1800" baseline="-25000">
                                <a:ea typeface="新宋体" panose="02010609030101010101" charset="-122"/>
                              </a:endParaRPr>
                            </a:p>
                          </p:txBody>
                        </p:sp>
                        <p:grpSp>
                          <p:nvGrpSpPr>
                            <p:cNvPr id="30772" name="Group 48"/>
                            <p:cNvGrpSpPr/>
                            <p:nvPr/>
                          </p:nvGrpSpPr>
                          <p:grpSpPr bwMode="auto">
                            <a:xfrm>
                              <a:off x="5123" y="576"/>
                              <a:ext cx="733" cy="2845"/>
                              <a:chOff x="5123" y="576"/>
                              <a:chExt cx="733" cy="2845"/>
                            </a:xfrm>
                          </p:grpSpPr>
                          <p:sp>
                            <p:nvSpPr>
                              <p:cNvPr id="30773" name="Rectangle 49" descr="浅色上对角线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866"/>
                                <a:ext cx="287" cy="147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1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74" name="Text Box 50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529" y="1004"/>
                                <a:ext cx="320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B</a:t>
                                </a:r>
                                <a:r>
                                  <a:rPr lang="en-US" altLang="zh-CN" sz="1800" baseline="-25000">
                                    <a:ea typeface="新宋体" panose="02010609030101010101" charset="-122"/>
                                  </a:rPr>
                                  <a:t>1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75" name="Text Box 51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23" y="576"/>
                                <a:ext cx="476" cy="15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en-US" sz="1800">
                                    <a:ea typeface="新宋体" panose="02010609030101010101" charset="-122"/>
                                  </a:rPr>
                                  <a:t>主存</a:t>
                                </a:r>
                                <a:endParaRPr lang="zh-CN" altLang="en-US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76" name="Rectangle 52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013"/>
                                <a:ext cx="287" cy="14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77" name="Rectangle 53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163"/>
                                <a:ext cx="287" cy="144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78" name="Rectangle 54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309"/>
                                <a:ext cx="287" cy="1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79" name="Rectangle 55" descr="浅色上对角线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456"/>
                                <a:ext cx="287" cy="143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1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0" name="Text Box 56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329" y="2293"/>
                                <a:ext cx="96" cy="4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eaVert"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……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1" name="Rectangle 57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2040"/>
                                <a:ext cx="288" cy="801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2" name="Rectangle 58" descr="浅色上对角线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2835"/>
                                <a:ext cx="287" cy="148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1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3" name="Rectangle 59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2983"/>
                                <a:ext cx="287" cy="14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4" name="Rectangle 60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3131"/>
                                <a:ext cx="287" cy="1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5" name="Rectangle 61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3278"/>
                                <a:ext cx="287" cy="1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6" name="Text Box 62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532" y="1910"/>
                                <a:ext cx="317" cy="34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B</a:t>
                                </a:r>
                                <a:r>
                                  <a:rPr lang="en-US" altLang="zh-CN" sz="1800" baseline="-25000">
                                    <a:ea typeface="新宋体" panose="02010609030101010101" charset="-122"/>
                                  </a:rPr>
                                  <a:t>7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7" name="Text Box 63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530" y="1155"/>
                                <a:ext cx="319" cy="33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B</a:t>
                                </a:r>
                                <a:r>
                                  <a:rPr lang="en-US" altLang="zh-CN" sz="1800" baseline="-25000">
                                    <a:ea typeface="新宋体" panose="02010609030101010101" charset="-122"/>
                                  </a:rPr>
                                  <a:t>2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8" name="Text Box 64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520" y="1300"/>
                                <a:ext cx="162" cy="34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B</a:t>
                                </a:r>
                                <a:r>
                                  <a:rPr lang="en-US" altLang="zh-CN" sz="1800" baseline="-25000">
                                    <a:ea typeface="新宋体" panose="02010609030101010101" charset="-122"/>
                                  </a:rPr>
                                  <a:t>3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89" name="Rectangle 65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599"/>
                                <a:ext cx="287" cy="146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90" name="Rectangle 66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750"/>
                                <a:ext cx="287" cy="144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91" name="Rectangle 67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9" y="1896"/>
                                <a:ext cx="287" cy="144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92" name="Rectangle 68" descr="浅色上对角线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84" y="864"/>
                                <a:ext cx="287" cy="147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1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</a:ln>
                            </p:spPr>
                            <p:txBody>
                              <a:bodyPr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en-US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93" name="Text Box 69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520" y="854"/>
                                <a:ext cx="320" cy="3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B</a:t>
                                </a:r>
                                <a:r>
                                  <a:rPr lang="en-US" altLang="zh-CN" sz="1800" baseline="-25000">
                                    <a:ea typeface="新宋体" panose="02010609030101010101" charset="-122"/>
                                  </a:rPr>
                                  <a:t>0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  <p:sp>
                            <p:nvSpPr>
                              <p:cNvPr id="30794" name="Text Box 70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540" y="1440"/>
                                <a:ext cx="316" cy="34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1pPr>
                                <a:lvl2pPr marL="742950" indent="-28575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2pPr>
                                <a:lvl3pPr marL="11430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3pPr>
                                <a:lvl4pPr marL="16002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4pPr>
                                <a:lvl5pPr marL="2057400" indent="-228600"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Font typeface="Arial" panose="020B0604020202020204" pitchFamily="34" charset="0"/>
                                  <a:defRPr sz="2400" b="1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ea typeface="楷体_GB2312" panose="02010609030101010101" pitchFamily="49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en-US" altLang="zh-CN" sz="1800">
                                    <a:ea typeface="新宋体" panose="02010609030101010101" charset="-122"/>
                                  </a:rPr>
                                  <a:t>B</a:t>
                                </a:r>
                                <a:r>
                                  <a:rPr lang="en-US" altLang="zh-CN" sz="1800" baseline="-25000">
                                    <a:ea typeface="新宋体" panose="02010609030101010101" charset="-122"/>
                                  </a:rPr>
                                  <a:t>4</a:t>
                                </a:r>
                                <a:endParaRPr lang="en-US" altLang="zh-CN" sz="1800" baseline="-25000">
                                  <a:ea typeface="新宋体" panose="02010609030101010101" charset="-122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sp>
                  <p:nvSpPr>
                    <p:cNvPr id="30764" name="Text Box 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24" y="2784"/>
                      <a:ext cx="620" cy="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/>
                    <a:lstStyle>
                      <a:lvl1pPr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742950" indent="-285750"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2pPr>
                      <a:lvl3pPr marL="1143000" indent="-228600"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3pPr>
                      <a:lvl4pPr marL="1600200" indent="-228600"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4pPr>
                      <a:lvl5pPr marL="2057400" indent="-228600"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9pPr>
                    </a:lstStyle>
                    <a:p>
                      <a:pPr algn="just"/>
                      <a:r>
                        <a:rPr lang="en-US" altLang="zh-CN" sz="1800">
                          <a:ea typeface="新宋体" panose="02010609030101010101" charset="-122"/>
                        </a:rPr>
                        <a:t>B</a:t>
                      </a:r>
                      <a:r>
                        <a:rPr lang="en-US" altLang="zh-CN" sz="1800" baseline="-25000">
                          <a:ea typeface="新宋体" panose="02010609030101010101" charset="-122"/>
                        </a:rPr>
                        <a:t>252</a:t>
                      </a:r>
                      <a:endParaRPr lang="en-US" altLang="zh-CN" sz="1800" baseline="-25000">
                        <a:ea typeface="新宋体" panose="02010609030101010101" charset="-122"/>
                      </a:endParaRPr>
                    </a:p>
                  </p:txBody>
                </p:sp>
              </p:grpSp>
            </p:grpSp>
            <p:sp>
              <p:nvSpPr>
                <p:cNvPr id="3076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5549" y="1584"/>
                  <a:ext cx="163" cy="3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1pPr>
                  <a:lvl2pPr marL="742950" indent="-285750"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2pPr>
                  <a:lvl3pPr marL="1143000" indent="-228600"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3pPr>
                  <a:lvl4pPr marL="1600200" indent="-228600"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4pPr>
                  <a:lvl5pPr marL="2057400" indent="-228600"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</a:defRPr>
                  </a:lvl9pPr>
                </a:lstStyle>
                <a:p>
                  <a:pPr algn="just"/>
                  <a:r>
                    <a:rPr lang="en-US" altLang="zh-CN" sz="1800">
                      <a:ea typeface="新宋体" panose="02010609030101010101" charset="-122"/>
                    </a:rPr>
                    <a:t>B</a:t>
                  </a:r>
                  <a:r>
                    <a:rPr lang="en-US" altLang="zh-CN" sz="1800" baseline="-25000">
                      <a:ea typeface="新宋体" panose="02010609030101010101" charset="-122"/>
                    </a:rPr>
                    <a:t>5</a:t>
                  </a:r>
                  <a:endParaRPr lang="en-US" altLang="zh-CN" sz="1800" baseline="-25000">
                    <a:ea typeface="新宋体" panose="02010609030101010101" charset="-122"/>
                  </a:endParaRPr>
                </a:p>
              </p:txBody>
            </p:sp>
          </p:grpSp>
        </p:grpSp>
        <p:sp>
          <p:nvSpPr>
            <p:cNvPr id="30756" name="Text Box 73"/>
            <p:cNvSpPr txBox="1">
              <a:spLocks noChangeArrowheads="1"/>
            </p:cNvSpPr>
            <p:nvPr/>
          </p:nvSpPr>
          <p:spPr bwMode="auto">
            <a:xfrm>
              <a:off x="5520" y="1728"/>
              <a:ext cx="166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just"/>
              <a:r>
                <a:rPr lang="en-US" altLang="zh-CN" sz="1800">
                  <a:ea typeface="新宋体" panose="02010609030101010101" charset="-122"/>
                </a:rPr>
                <a:t>B</a:t>
              </a:r>
              <a:r>
                <a:rPr lang="en-US" altLang="zh-CN" sz="1800" baseline="-25000">
                  <a:ea typeface="新宋体" panose="02010609030101010101" charset="-122"/>
                </a:rPr>
                <a:t>6</a:t>
              </a:r>
              <a:endParaRPr lang="en-US" altLang="zh-CN" sz="1800" baseline="-25000">
                <a:ea typeface="新宋体" panose="02010609030101010101" charset="-122"/>
              </a:endParaRPr>
            </a:p>
          </p:txBody>
        </p:sp>
      </p:grpSp>
      <p:sp>
        <p:nvSpPr>
          <p:cNvPr id="30723" name="Rectangle 74"/>
          <p:cNvSpPr>
            <a:spLocks noGrp="1" noChangeArrowheads="1"/>
          </p:cNvSpPr>
          <p:nvPr>
            <p:ph type="title"/>
          </p:nvPr>
        </p:nvSpPr>
        <p:spPr>
          <a:xfrm>
            <a:off x="0" y="500063"/>
            <a:ext cx="8388350" cy="67945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en-US" altLang="zh-CN" sz="28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3</a:t>
            </a:r>
            <a:r>
              <a:rPr lang="zh-CN" altLang="en-US" sz="28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、组相联映射（ </a:t>
            </a:r>
            <a:r>
              <a:rPr lang="en-GB" altLang="en-US" sz="28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Set Associative Mapping</a:t>
            </a:r>
            <a:r>
              <a:rPr lang="en-GB" altLang="en-US" sz="4000">
                <a:effectLst/>
              </a:rPr>
              <a:t> </a:t>
            </a:r>
            <a:r>
              <a:rPr lang="zh-CN" altLang="en-US" sz="2800" b="1">
                <a:solidFill>
                  <a:srgbClr val="D919F9"/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）</a:t>
            </a:r>
            <a:endParaRPr lang="zh-CN" altLang="en-US" sz="2800" b="1">
              <a:solidFill>
                <a:srgbClr val="D919F9"/>
              </a:solidFill>
              <a:effectLst/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70059" name="Rectangle 75"/>
          <p:cNvSpPr>
            <a:spLocks noGrp="1" noChangeArrowheads="1"/>
          </p:cNvSpPr>
          <p:nvPr>
            <p:ph idx="1"/>
          </p:nvPr>
        </p:nvSpPr>
        <p:spPr>
          <a:xfrm>
            <a:off x="0" y="1700213"/>
            <a:ext cx="31432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Blip>
                <a:blip r:embed="rId2"/>
              </a:buBlip>
              <a:defRPr/>
            </a:pPr>
            <a:r>
              <a:rPr kumimoji="1" lang="zh-CN" altLang="en-US" sz="2400" b="1" dirty="0">
                <a:solidFill>
                  <a:schemeClr val="bg2"/>
                </a:solidFill>
              </a:rPr>
              <a:t>        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将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Cache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划分成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u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个组，每组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v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行，</a:t>
            </a:r>
            <a:r>
              <a:rPr kumimoji="1"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</a:rPr>
              <a:t>组内采用全相联，组间采用直接映射的方式。</a:t>
            </a:r>
            <a:endParaRPr kumimoji="1" lang="zh-CN" altLang="en-US" sz="24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rgbClr val="FF0000"/>
                </a:solidFill>
              </a:rPr>
              <a:t>            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m= 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u×ν</a:t>
            </a:r>
            <a:endParaRPr kumimoji="1" lang="en-US" altLang="zh-CN" sz="2400" b="1" dirty="0" err="1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solidFill>
                  <a:srgbClr val="0000FF"/>
                </a:solidFill>
              </a:rPr>
              <a:t>      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组号  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g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＝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j mod u</a:t>
            </a:r>
            <a:endParaRPr kumimoji="1"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30725" name="Line 76"/>
          <p:cNvSpPr>
            <a:spLocks noChangeShapeType="1"/>
          </p:cNvSpPr>
          <p:nvPr/>
        </p:nvSpPr>
        <p:spPr bwMode="auto">
          <a:xfrm flipH="1">
            <a:off x="5741988" y="1708150"/>
            <a:ext cx="2120900" cy="9382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6" name="Line 77"/>
          <p:cNvSpPr>
            <a:spLocks noChangeShapeType="1"/>
          </p:cNvSpPr>
          <p:nvPr/>
        </p:nvSpPr>
        <p:spPr bwMode="auto">
          <a:xfrm flipH="1">
            <a:off x="5748338" y="2646363"/>
            <a:ext cx="2120900" cy="8255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7" name="Line 78"/>
          <p:cNvSpPr>
            <a:spLocks noChangeShapeType="1"/>
          </p:cNvSpPr>
          <p:nvPr/>
        </p:nvSpPr>
        <p:spPr bwMode="auto">
          <a:xfrm flipH="1" flipV="1">
            <a:off x="5741988" y="2786063"/>
            <a:ext cx="2120900" cy="20955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Line 79"/>
          <p:cNvSpPr>
            <a:spLocks noChangeShapeType="1"/>
          </p:cNvSpPr>
          <p:nvPr/>
        </p:nvSpPr>
        <p:spPr bwMode="auto">
          <a:xfrm flipH="1">
            <a:off x="5748338" y="1944688"/>
            <a:ext cx="2114550" cy="12176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9" name="Line 80"/>
          <p:cNvSpPr>
            <a:spLocks noChangeShapeType="1"/>
          </p:cNvSpPr>
          <p:nvPr/>
        </p:nvSpPr>
        <p:spPr bwMode="auto">
          <a:xfrm flipH="1">
            <a:off x="5761038" y="2890838"/>
            <a:ext cx="2093912" cy="376237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0" name="Line 81"/>
          <p:cNvSpPr>
            <a:spLocks noChangeShapeType="1"/>
          </p:cNvSpPr>
          <p:nvPr/>
        </p:nvSpPr>
        <p:spPr bwMode="auto">
          <a:xfrm flipH="1" flipV="1">
            <a:off x="5748338" y="3328988"/>
            <a:ext cx="2114550" cy="1785937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Line 82"/>
          <p:cNvSpPr>
            <a:spLocks noChangeShapeType="1"/>
          </p:cNvSpPr>
          <p:nvPr/>
        </p:nvSpPr>
        <p:spPr bwMode="auto">
          <a:xfrm flipH="1">
            <a:off x="5754688" y="2198688"/>
            <a:ext cx="2114550" cy="1560512"/>
          </a:xfrm>
          <a:prstGeom prst="line">
            <a:avLst/>
          </a:prstGeom>
          <a:noFill/>
          <a:ln w="19050">
            <a:solidFill>
              <a:srgbClr val="CC3399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Line 83"/>
          <p:cNvSpPr>
            <a:spLocks noChangeShapeType="1"/>
          </p:cNvSpPr>
          <p:nvPr/>
        </p:nvSpPr>
        <p:spPr bwMode="auto">
          <a:xfrm flipH="1">
            <a:off x="5773738" y="3109913"/>
            <a:ext cx="2097087" cy="746125"/>
          </a:xfrm>
          <a:prstGeom prst="line">
            <a:avLst/>
          </a:prstGeom>
          <a:noFill/>
          <a:ln w="12700">
            <a:solidFill>
              <a:srgbClr val="CC3399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Line 84"/>
          <p:cNvSpPr>
            <a:spLocks noChangeShapeType="1"/>
          </p:cNvSpPr>
          <p:nvPr/>
        </p:nvSpPr>
        <p:spPr bwMode="auto">
          <a:xfrm flipH="1" flipV="1">
            <a:off x="5748338" y="3892550"/>
            <a:ext cx="2120900" cy="1454150"/>
          </a:xfrm>
          <a:prstGeom prst="line">
            <a:avLst/>
          </a:prstGeom>
          <a:noFill/>
          <a:ln w="12700">
            <a:solidFill>
              <a:srgbClr val="CC3399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4" name="Line 85"/>
          <p:cNvSpPr>
            <a:spLocks noChangeShapeType="1"/>
          </p:cNvSpPr>
          <p:nvPr/>
        </p:nvSpPr>
        <p:spPr bwMode="auto">
          <a:xfrm flipH="1">
            <a:off x="5765800" y="2417763"/>
            <a:ext cx="2103438" cy="1884362"/>
          </a:xfrm>
          <a:prstGeom prst="line">
            <a:avLst/>
          </a:prstGeom>
          <a:noFill/>
          <a:ln w="19050">
            <a:solidFill>
              <a:srgbClr val="D919F9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5" name="Line 86"/>
          <p:cNvSpPr>
            <a:spLocks noChangeShapeType="1"/>
          </p:cNvSpPr>
          <p:nvPr/>
        </p:nvSpPr>
        <p:spPr bwMode="auto">
          <a:xfrm flipH="1">
            <a:off x="5780088" y="3376613"/>
            <a:ext cx="2082800" cy="1039812"/>
          </a:xfrm>
          <a:prstGeom prst="line">
            <a:avLst/>
          </a:prstGeom>
          <a:noFill/>
          <a:ln w="12700">
            <a:solidFill>
              <a:srgbClr val="D919F9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6" name="Line 87"/>
          <p:cNvSpPr>
            <a:spLocks noChangeShapeType="1"/>
          </p:cNvSpPr>
          <p:nvPr/>
        </p:nvSpPr>
        <p:spPr bwMode="auto">
          <a:xfrm flipH="1" flipV="1">
            <a:off x="5748338" y="4495800"/>
            <a:ext cx="2106612" cy="1074738"/>
          </a:xfrm>
          <a:prstGeom prst="line">
            <a:avLst/>
          </a:prstGeom>
          <a:noFill/>
          <a:ln w="12700">
            <a:solidFill>
              <a:srgbClr val="D919F9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737" name="Group 88"/>
          <p:cNvGrpSpPr/>
          <p:nvPr/>
        </p:nvGrpSpPr>
        <p:grpSpPr bwMode="auto">
          <a:xfrm>
            <a:off x="7858125" y="4654550"/>
            <a:ext cx="1517650" cy="527050"/>
            <a:chOff x="5184" y="2784"/>
            <a:chExt cx="956" cy="332"/>
          </a:xfrm>
        </p:grpSpPr>
        <p:sp>
          <p:nvSpPr>
            <p:cNvPr id="30753" name="Rectangle 89"/>
            <p:cNvSpPr>
              <a:spLocks noChangeArrowheads="1"/>
            </p:cNvSpPr>
            <p:nvPr/>
          </p:nvSpPr>
          <p:spPr bwMode="auto">
            <a:xfrm>
              <a:off x="5184" y="2832"/>
              <a:ext cx="287" cy="148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30754" name="Text Box 90"/>
            <p:cNvSpPr txBox="1">
              <a:spLocks noChangeArrowheads="1"/>
            </p:cNvSpPr>
            <p:nvPr/>
          </p:nvSpPr>
          <p:spPr bwMode="auto">
            <a:xfrm>
              <a:off x="5520" y="2784"/>
              <a:ext cx="62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just"/>
              <a:r>
                <a:rPr lang="en-US" altLang="zh-CN" sz="1800">
                  <a:solidFill>
                    <a:srgbClr val="0000CC"/>
                  </a:solidFill>
                  <a:ea typeface="新宋体" panose="02010609030101010101" charset="-122"/>
                </a:rPr>
                <a:t>B</a:t>
              </a:r>
              <a:r>
                <a:rPr lang="en-US" altLang="zh-CN" sz="1800" baseline="-25000">
                  <a:solidFill>
                    <a:srgbClr val="0000CC"/>
                  </a:solidFill>
                  <a:ea typeface="新宋体" panose="02010609030101010101" charset="-122"/>
                </a:rPr>
                <a:t>252</a:t>
              </a:r>
              <a:endParaRPr lang="en-US" altLang="zh-CN" sz="1800" baseline="-25000">
                <a:solidFill>
                  <a:srgbClr val="0000CC"/>
                </a:solidFill>
                <a:ea typeface="新宋体" panose="02010609030101010101" charset="-122"/>
              </a:endParaRPr>
            </a:p>
          </p:txBody>
        </p:sp>
      </p:grpSp>
      <p:sp>
        <p:nvSpPr>
          <p:cNvPr id="30738" name="Text Box 91"/>
          <p:cNvSpPr txBox="1">
            <a:spLocks noChangeArrowheads="1"/>
          </p:cNvSpPr>
          <p:nvPr/>
        </p:nvSpPr>
        <p:spPr bwMode="auto">
          <a:xfrm>
            <a:off x="8391525" y="1835150"/>
            <a:ext cx="5080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ea typeface="新宋体" panose="02010609030101010101" charset="-122"/>
              </a:rPr>
              <a:t>B</a:t>
            </a:r>
            <a:r>
              <a:rPr lang="en-US" altLang="zh-CN" sz="1800" baseline="-25000">
                <a:ea typeface="新宋体" panose="02010609030101010101" charset="-122"/>
              </a:rPr>
              <a:t>1</a:t>
            </a:r>
            <a:endParaRPr lang="en-US" altLang="zh-CN" sz="1800" baseline="-25000">
              <a:ea typeface="新宋体" panose="02010609030101010101" charset="-122"/>
            </a:endParaRPr>
          </a:p>
        </p:txBody>
      </p:sp>
      <p:sp>
        <p:nvSpPr>
          <p:cNvPr id="30739" name="Text Box 92"/>
          <p:cNvSpPr txBox="1">
            <a:spLocks noChangeArrowheads="1"/>
          </p:cNvSpPr>
          <p:nvPr/>
        </p:nvSpPr>
        <p:spPr bwMode="auto">
          <a:xfrm>
            <a:off x="8391525" y="2063750"/>
            <a:ext cx="5064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solidFill>
                  <a:srgbClr val="CC3399"/>
                </a:solidFill>
                <a:ea typeface="新宋体" panose="02010609030101010101" charset="-122"/>
              </a:rPr>
              <a:t>B</a:t>
            </a:r>
            <a:r>
              <a:rPr lang="en-US" altLang="zh-CN" sz="1800" baseline="-25000">
                <a:solidFill>
                  <a:srgbClr val="CC3399"/>
                </a:solidFill>
                <a:ea typeface="新宋体" panose="02010609030101010101" charset="-122"/>
              </a:rPr>
              <a:t>2</a:t>
            </a:r>
            <a:endParaRPr lang="en-US" altLang="zh-CN" sz="1800" baseline="-25000">
              <a:solidFill>
                <a:srgbClr val="CC3399"/>
              </a:solidFill>
              <a:ea typeface="新宋体" panose="02010609030101010101" charset="-122"/>
            </a:endParaRPr>
          </a:p>
        </p:txBody>
      </p:sp>
      <p:sp>
        <p:nvSpPr>
          <p:cNvPr id="30740" name="Text Box 93"/>
          <p:cNvSpPr txBox="1">
            <a:spLocks noChangeArrowheads="1"/>
          </p:cNvSpPr>
          <p:nvPr/>
        </p:nvSpPr>
        <p:spPr bwMode="auto">
          <a:xfrm>
            <a:off x="8391525" y="2292350"/>
            <a:ext cx="4572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solidFill>
                  <a:srgbClr val="D919F9"/>
                </a:solidFill>
                <a:ea typeface="新宋体" panose="02010609030101010101" charset="-122"/>
              </a:rPr>
              <a:t>B</a:t>
            </a:r>
            <a:r>
              <a:rPr lang="en-US" altLang="zh-CN" sz="1800" baseline="-25000">
                <a:solidFill>
                  <a:srgbClr val="D919F9"/>
                </a:solidFill>
                <a:ea typeface="新宋体" panose="02010609030101010101" charset="-122"/>
              </a:rPr>
              <a:t>3</a:t>
            </a:r>
            <a:endParaRPr lang="en-US" altLang="zh-CN" sz="1800" baseline="-25000">
              <a:solidFill>
                <a:srgbClr val="D919F9"/>
              </a:solidFill>
              <a:ea typeface="新宋体" panose="02010609030101010101" charset="-122"/>
            </a:endParaRPr>
          </a:p>
        </p:txBody>
      </p:sp>
      <p:sp>
        <p:nvSpPr>
          <p:cNvPr id="30741" name="Text Box 94"/>
          <p:cNvSpPr txBox="1">
            <a:spLocks noChangeArrowheads="1"/>
          </p:cNvSpPr>
          <p:nvPr/>
        </p:nvSpPr>
        <p:spPr bwMode="auto">
          <a:xfrm>
            <a:off x="8391525" y="3268663"/>
            <a:ext cx="5032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solidFill>
                  <a:srgbClr val="D919F9"/>
                </a:solidFill>
                <a:ea typeface="新宋体" panose="02010609030101010101" charset="-122"/>
              </a:rPr>
              <a:t>B</a:t>
            </a:r>
            <a:r>
              <a:rPr lang="en-US" altLang="zh-CN" sz="1800" baseline="-25000">
                <a:solidFill>
                  <a:srgbClr val="D919F9"/>
                </a:solidFill>
                <a:ea typeface="新宋体" panose="02010609030101010101" charset="-122"/>
              </a:rPr>
              <a:t>7</a:t>
            </a:r>
            <a:endParaRPr lang="en-US" altLang="zh-CN" sz="1800" baseline="-25000">
              <a:solidFill>
                <a:srgbClr val="D919F9"/>
              </a:solidFill>
              <a:ea typeface="新宋体" panose="02010609030101010101" charset="-122"/>
            </a:endParaRPr>
          </a:p>
        </p:txBody>
      </p:sp>
      <p:sp>
        <p:nvSpPr>
          <p:cNvPr id="30742" name="Text Box 95"/>
          <p:cNvSpPr txBox="1">
            <a:spLocks noChangeArrowheads="1"/>
          </p:cNvSpPr>
          <p:nvPr/>
        </p:nvSpPr>
        <p:spPr bwMode="auto">
          <a:xfrm>
            <a:off x="8391525" y="4911725"/>
            <a:ext cx="6810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ea typeface="新宋体" panose="02010609030101010101" charset="-122"/>
              </a:rPr>
              <a:t>B</a:t>
            </a:r>
            <a:r>
              <a:rPr lang="en-US" altLang="zh-CN" sz="1800" baseline="-25000">
                <a:ea typeface="新宋体" panose="02010609030101010101" charset="-122"/>
              </a:rPr>
              <a:t>253</a:t>
            </a:r>
            <a:endParaRPr lang="en-US" altLang="zh-CN" sz="1800" baseline="-25000">
              <a:ea typeface="新宋体" panose="02010609030101010101" charset="-122"/>
            </a:endParaRPr>
          </a:p>
        </p:txBody>
      </p:sp>
      <p:sp>
        <p:nvSpPr>
          <p:cNvPr id="30743" name="Text Box 96"/>
          <p:cNvSpPr txBox="1">
            <a:spLocks noChangeArrowheads="1"/>
          </p:cNvSpPr>
          <p:nvPr/>
        </p:nvSpPr>
        <p:spPr bwMode="auto">
          <a:xfrm>
            <a:off x="8391525" y="5173663"/>
            <a:ext cx="6810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solidFill>
                  <a:srgbClr val="CC3399"/>
                </a:solidFill>
                <a:ea typeface="新宋体" panose="02010609030101010101" charset="-122"/>
              </a:rPr>
              <a:t>B</a:t>
            </a:r>
            <a:r>
              <a:rPr lang="en-US" altLang="zh-CN" sz="1800" baseline="-25000">
                <a:solidFill>
                  <a:srgbClr val="CC3399"/>
                </a:solidFill>
                <a:ea typeface="新宋体" panose="02010609030101010101" charset="-122"/>
              </a:rPr>
              <a:t>254</a:t>
            </a:r>
            <a:endParaRPr lang="en-US" altLang="zh-CN" sz="1800" baseline="-25000">
              <a:solidFill>
                <a:srgbClr val="CC3399"/>
              </a:solidFill>
              <a:ea typeface="新宋体" panose="02010609030101010101" charset="-122"/>
            </a:endParaRPr>
          </a:p>
        </p:txBody>
      </p:sp>
      <p:sp>
        <p:nvSpPr>
          <p:cNvPr id="30744" name="Text Box 97"/>
          <p:cNvSpPr txBox="1">
            <a:spLocks noChangeArrowheads="1"/>
          </p:cNvSpPr>
          <p:nvPr/>
        </p:nvSpPr>
        <p:spPr bwMode="auto">
          <a:xfrm>
            <a:off x="8386763" y="5434013"/>
            <a:ext cx="385762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solidFill>
                  <a:srgbClr val="D919F9"/>
                </a:solidFill>
                <a:ea typeface="新宋体" panose="02010609030101010101" charset="-122"/>
              </a:rPr>
              <a:t>B</a:t>
            </a:r>
            <a:r>
              <a:rPr lang="en-US" altLang="zh-CN" sz="1800" baseline="-25000">
                <a:solidFill>
                  <a:srgbClr val="D919F9"/>
                </a:solidFill>
                <a:ea typeface="新宋体" panose="02010609030101010101" charset="-122"/>
              </a:rPr>
              <a:t>255</a:t>
            </a:r>
            <a:endParaRPr lang="en-US" altLang="zh-CN" sz="1800" baseline="-25000">
              <a:solidFill>
                <a:srgbClr val="D919F9"/>
              </a:solidFill>
              <a:ea typeface="新宋体" panose="02010609030101010101" charset="-122"/>
            </a:endParaRPr>
          </a:p>
        </p:txBody>
      </p:sp>
      <p:grpSp>
        <p:nvGrpSpPr>
          <p:cNvPr id="30745" name="Group 98"/>
          <p:cNvGrpSpPr/>
          <p:nvPr/>
        </p:nvGrpSpPr>
        <p:grpSpPr bwMode="auto">
          <a:xfrm>
            <a:off x="7858125" y="1590675"/>
            <a:ext cx="1041400" cy="549275"/>
            <a:chOff x="4512" y="480"/>
            <a:chExt cx="656" cy="346"/>
          </a:xfrm>
        </p:grpSpPr>
        <p:sp>
          <p:nvSpPr>
            <p:cNvPr id="30751" name="Rectangle 99"/>
            <p:cNvSpPr>
              <a:spLocks noChangeArrowheads="1"/>
            </p:cNvSpPr>
            <p:nvPr/>
          </p:nvSpPr>
          <p:spPr bwMode="auto">
            <a:xfrm>
              <a:off x="4512" y="490"/>
              <a:ext cx="287" cy="147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30752" name="Text Box 100"/>
            <p:cNvSpPr txBox="1">
              <a:spLocks noChangeArrowheads="1"/>
            </p:cNvSpPr>
            <p:nvPr/>
          </p:nvSpPr>
          <p:spPr bwMode="auto">
            <a:xfrm>
              <a:off x="4848" y="480"/>
              <a:ext cx="32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just"/>
              <a:r>
                <a:rPr lang="en-US" altLang="zh-CN" sz="1800">
                  <a:solidFill>
                    <a:srgbClr val="0000CC"/>
                  </a:solidFill>
                  <a:ea typeface="新宋体" panose="02010609030101010101" charset="-122"/>
                </a:rPr>
                <a:t>B</a:t>
              </a:r>
              <a:r>
                <a:rPr lang="en-US" altLang="zh-CN" sz="1800" baseline="-25000">
                  <a:solidFill>
                    <a:srgbClr val="0000CC"/>
                  </a:solidFill>
                  <a:ea typeface="新宋体" panose="02010609030101010101" charset="-122"/>
                </a:rPr>
                <a:t>0</a:t>
              </a:r>
              <a:endParaRPr lang="en-US" altLang="zh-CN" sz="1800" baseline="-25000">
                <a:solidFill>
                  <a:srgbClr val="0000CC"/>
                </a:solidFill>
                <a:ea typeface="新宋体" panose="02010609030101010101" charset="-122"/>
              </a:endParaRPr>
            </a:p>
          </p:txBody>
        </p:sp>
      </p:grpSp>
      <p:grpSp>
        <p:nvGrpSpPr>
          <p:cNvPr id="30746" name="Group 101"/>
          <p:cNvGrpSpPr/>
          <p:nvPr/>
        </p:nvGrpSpPr>
        <p:grpSpPr bwMode="auto">
          <a:xfrm>
            <a:off x="7858125" y="2520950"/>
            <a:ext cx="1058863" cy="547688"/>
            <a:chOff x="5904" y="1536"/>
            <a:chExt cx="667" cy="345"/>
          </a:xfrm>
        </p:grpSpPr>
        <p:sp>
          <p:nvSpPr>
            <p:cNvPr id="30749" name="Rectangle 102"/>
            <p:cNvSpPr>
              <a:spLocks noChangeArrowheads="1"/>
            </p:cNvSpPr>
            <p:nvPr/>
          </p:nvSpPr>
          <p:spPr bwMode="auto">
            <a:xfrm>
              <a:off x="5904" y="1552"/>
              <a:ext cx="287" cy="143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30750" name="Text Box 103"/>
            <p:cNvSpPr txBox="1">
              <a:spLocks noChangeArrowheads="1"/>
            </p:cNvSpPr>
            <p:nvPr/>
          </p:nvSpPr>
          <p:spPr bwMode="auto">
            <a:xfrm>
              <a:off x="6255" y="1536"/>
              <a:ext cx="316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algn="just"/>
              <a:r>
                <a:rPr lang="en-US" altLang="zh-CN" sz="1800">
                  <a:solidFill>
                    <a:srgbClr val="0000CC"/>
                  </a:solidFill>
                  <a:ea typeface="新宋体" panose="02010609030101010101" charset="-122"/>
                </a:rPr>
                <a:t>B</a:t>
              </a:r>
              <a:r>
                <a:rPr lang="en-US" altLang="zh-CN" sz="1800" baseline="-25000">
                  <a:solidFill>
                    <a:srgbClr val="0000CC"/>
                  </a:solidFill>
                  <a:ea typeface="新宋体" panose="02010609030101010101" charset="-122"/>
                </a:rPr>
                <a:t>4</a:t>
              </a:r>
              <a:endParaRPr lang="en-US" altLang="zh-CN" sz="1800" baseline="-25000">
                <a:solidFill>
                  <a:srgbClr val="0000CC"/>
                </a:solidFill>
                <a:ea typeface="新宋体" panose="02010609030101010101" charset="-122"/>
              </a:endParaRPr>
            </a:p>
          </p:txBody>
        </p:sp>
      </p:grpSp>
      <p:sp>
        <p:nvSpPr>
          <p:cNvPr id="30747" name="Text Box 104"/>
          <p:cNvSpPr txBox="1">
            <a:spLocks noChangeArrowheads="1"/>
          </p:cNvSpPr>
          <p:nvPr/>
        </p:nvSpPr>
        <p:spPr bwMode="auto">
          <a:xfrm>
            <a:off x="8437563" y="2749550"/>
            <a:ext cx="2587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ea typeface="新宋体" panose="02010609030101010101" charset="-122"/>
              </a:rPr>
              <a:t>B</a:t>
            </a:r>
            <a:r>
              <a:rPr lang="en-US" altLang="zh-CN" sz="1800" baseline="-25000">
                <a:ea typeface="新宋体" panose="02010609030101010101" charset="-122"/>
              </a:rPr>
              <a:t>5</a:t>
            </a:r>
            <a:endParaRPr lang="en-US" altLang="zh-CN" sz="1800" baseline="-25000">
              <a:ea typeface="新宋体" panose="02010609030101010101" charset="-122"/>
            </a:endParaRPr>
          </a:p>
        </p:txBody>
      </p:sp>
      <p:sp>
        <p:nvSpPr>
          <p:cNvPr id="30748" name="Text Box 105"/>
          <p:cNvSpPr txBox="1">
            <a:spLocks noChangeArrowheads="1"/>
          </p:cNvSpPr>
          <p:nvPr/>
        </p:nvSpPr>
        <p:spPr bwMode="auto">
          <a:xfrm>
            <a:off x="8391525" y="2978150"/>
            <a:ext cx="2635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/>
            <a:r>
              <a:rPr lang="en-US" altLang="zh-CN" sz="1800">
                <a:solidFill>
                  <a:srgbClr val="CC3399"/>
                </a:solidFill>
                <a:ea typeface="新宋体" panose="02010609030101010101" charset="-122"/>
              </a:rPr>
              <a:t>B</a:t>
            </a:r>
            <a:r>
              <a:rPr lang="en-US" altLang="zh-CN" sz="1800" baseline="-25000">
                <a:solidFill>
                  <a:srgbClr val="CC3399"/>
                </a:solidFill>
                <a:ea typeface="新宋体" panose="02010609030101010101" charset="-122"/>
              </a:rPr>
              <a:t>6</a:t>
            </a:r>
            <a:endParaRPr lang="en-US" altLang="zh-CN" sz="1800" baseline="-25000">
              <a:solidFill>
                <a:srgbClr val="CC3399"/>
              </a:solidFill>
              <a:ea typeface="新宋体" panose="02010609030101010101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609600"/>
            <a:ext cx="5257800" cy="67945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2800" b="1">
                <a:solidFill>
                  <a:schemeClr val="hlink"/>
                </a:solidFill>
              </a:rPr>
              <a:t>(1) Cache</a:t>
            </a:r>
            <a:r>
              <a:rPr kumimoji="1" lang="zh-CN" altLang="en-US" sz="2800" b="1">
                <a:solidFill>
                  <a:schemeClr val="hlink"/>
                </a:solidFill>
                <a:latin typeface="宋体" panose="02010600030101010101" pitchFamily="2" charset="-122"/>
              </a:rPr>
              <a:t>的存储格式</a:t>
            </a:r>
            <a:endParaRPr kumimoji="1" lang="zh-CN" altLang="en-US" sz="2800" b="1">
              <a:solidFill>
                <a:schemeClr val="hlink"/>
              </a:solidFill>
            </a:endParaRP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4495800" cy="16002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主存块号：</a:t>
            </a:r>
            <a:r>
              <a:rPr kumimoji="1"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S</a:t>
            </a:r>
            <a:r>
              <a:rPr kumimoji="1"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位</a:t>
            </a:r>
            <a:r>
              <a:rPr kumimoji="1" lang="zh-CN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endParaRPr kumimoji="1" lang="zh-CN" alt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d</a:t>
            </a:r>
            <a:r>
              <a:rPr kumimoji="1"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：</a:t>
            </a:r>
            <a:r>
              <a:rPr kumimoji="1"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Cache</a:t>
            </a:r>
            <a:r>
              <a:rPr kumimoji="1"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中 </a:t>
            </a:r>
            <a:r>
              <a:rPr kumimoji="1"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u</a:t>
            </a:r>
            <a:r>
              <a:rPr kumimoji="1"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组的位数</a:t>
            </a:r>
            <a:r>
              <a:rPr kumimoji="1"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kumimoji="1"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组地址</a:t>
            </a:r>
            <a:r>
              <a:rPr kumimoji="1"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endParaRPr kumimoji="1" lang="en-US" altLang="zh-CN" sz="2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solidFill>
                  <a:schemeClr val="tx1"/>
                </a:solidFill>
              </a:rPr>
              <a:t>  2</a:t>
            </a:r>
            <a:r>
              <a:rPr kumimoji="1" lang="en-US" altLang="zh-CN" sz="2400" b="1" baseline="30000" dirty="0">
                <a:solidFill>
                  <a:schemeClr val="tx1"/>
                </a:solidFill>
              </a:rPr>
              <a:t>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＝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u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endParaRPr kumimoji="1" lang="en-US" altLang="zh-CN" sz="2400" b="1" dirty="0">
              <a:solidFill>
                <a:schemeClr val="bg2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3352800"/>
            <a:ext cx="5076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127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hlink"/>
                </a:solidFill>
                <a:latin typeface="宋体" panose="02010600030101010101" pitchFamily="2" charset="-122"/>
                <a:ea typeface="新宋体" panose="02010609030101010101" charset="-122"/>
              </a:rPr>
              <a:t>  </a:t>
            </a:r>
            <a:r>
              <a:rPr lang="en-US" altLang="zh-CN" sz="2800">
                <a:solidFill>
                  <a:schemeClr val="hlink"/>
                </a:solidFill>
                <a:latin typeface="宋体" panose="02010600030101010101" pitchFamily="2" charset="-122"/>
                <a:ea typeface="新宋体" panose="02010609030101010101" charset="-122"/>
              </a:rPr>
              <a:t>(2) </a:t>
            </a:r>
            <a:r>
              <a:rPr lang="zh-CN" altLang="en-US" sz="2800">
                <a:solidFill>
                  <a:schemeClr val="hlink"/>
                </a:solidFill>
                <a:latin typeface="宋体" panose="02010600030101010101" pitchFamily="2" charset="-122"/>
                <a:ea typeface="新宋体" panose="02010609030101010101" charset="-122"/>
              </a:rPr>
              <a:t>组相联映射的检索过程</a:t>
            </a:r>
            <a:endParaRPr lang="zh-CN" altLang="en-US" sz="2800">
              <a:solidFill>
                <a:schemeClr val="hlink"/>
              </a:solidFill>
              <a:ea typeface="新宋体" panose="02010609030101010101" charset="-122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28600" y="4038600"/>
            <a:ext cx="84582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Blip>
                <a:blip r:embed="rId1"/>
              </a:buBlip>
            </a:pPr>
            <a:r>
              <a:rPr lang="zh-CN" altLang="en-US">
                <a:ea typeface="新宋体" panose="02010609030101010101" charset="-122"/>
              </a:rPr>
              <a:t>     以访存地址的</a:t>
            </a:r>
            <a:r>
              <a:rPr lang="en-US" altLang="zh-CN">
                <a:ea typeface="新宋体" panose="02010609030101010101" charset="-122"/>
              </a:rPr>
              <a:t>d</a:t>
            </a:r>
            <a:r>
              <a:rPr lang="zh-CN" altLang="en-US">
                <a:ea typeface="新宋体" panose="02010609030101010101" charset="-122"/>
              </a:rPr>
              <a:t>位找到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的相应组，再用</a:t>
            </a:r>
            <a:r>
              <a:rPr lang="en-US" altLang="zh-CN">
                <a:ea typeface="新宋体" panose="02010609030101010101" charset="-122"/>
              </a:rPr>
              <a:t>s-d</a:t>
            </a:r>
            <a:r>
              <a:rPr lang="zh-CN" altLang="en-US">
                <a:ea typeface="新宋体" panose="02010609030101010101" charset="-122"/>
              </a:rPr>
              <a:t>位与该组</a:t>
            </a:r>
            <a:r>
              <a:rPr lang="en-US" altLang="zh-CN">
                <a:ea typeface="新宋体" panose="02010609030101010101" charset="-122"/>
              </a:rPr>
              <a:t>v</a:t>
            </a:r>
            <a:r>
              <a:rPr lang="zh-CN" altLang="en-US">
                <a:ea typeface="新宋体" panose="02010609030101010101" charset="-122"/>
              </a:rPr>
              <a:t>行中的所有标记同时比较，若某一行标记相符则命中，再以行内的</a:t>
            </a:r>
            <a:r>
              <a:rPr lang="en-US" altLang="zh-CN">
                <a:ea typeface="新宋体" panose="02010609030101010101" charset="-122"/>
              </a:rPr>
              <a:t>w</a:t>
            </a:r>
            <a:r>
              <a:rPr lang="zh-CN" altLang="en-US">
                <a:ea typeface="新宋体" panose="02010609030101010101" charset="-122"/>
              </a:rPr>
              <a:t>位地址读取相应字；若不命中，则从主存中读取。</a:t>
            </a:r>
            <a:endParaRPr lang="zh-CN" altLang="en-US">
              <a:ea typeface="新宋体" panose="02010609030101010101" charset="-122"/>
            </a:endParaRPr>
          </a:p>
          <a:p>
            <a:endParaRPr lang="zh-CN" altLang="en-US" sz="2800">
              <a:ea typeface="新宋体" panose="02010609030101010101" charset="-122"/>
            </a:endParaRPr>
          </a:p>
        </p:txBody>
      </p:sp>
      <p:grpSp>
        <p:nvGrpSpPr>
          <p:cNvPr id="31750" name="Group 9"/>
          <p:cNvGrpSpPr/>
          <p:nvPr/>
        </p:nvGrpSpPr>
        <p:grpSpPr bwMode="auto">
          <a:xfrm>
            <a:off x="3881438" y="1371600"/>
            <a:ext cx="4957762" cy="1593850"/>
            <a:chOff x="2445" y="864"/>
            <a:chExt cx="3123" cy="1004"/>
          </a:xfrm>
        </p:grpSpPr>
        <p:sp>
          <p:nvSpPr>
            <p:cNvPr id="31756" name="Rectangle 10"/>
            <p:cNvSpPr>
              <a:spLocks noChangeArrowheads="1"/>
            </p:cNvSpPr>
            <p:nvPr/>
          </p:nvSpPr>
          <p:spPr bwMode="auto">
            <a:xfrm>
              <a:off x="4080" y="864"/>
              <a:ext cx="1488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800">
                  <a:ea typeface="新宋体" panose="02010609030101010101" charset="-122"/>
                </a:rPr>
                <a:t>     </a:t>
              </a:r>
              <a:r>
                <a:rPr lang="zh-CN" altLang="en-US">
                  <a:ea typeface="新宋体" panose="02010609030101010101" charset="-122"/>
                </a:rPr>
                <a:t>块内容</a:t>
              </a:r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31757" name="Rectangle 11"/>
            <p:cNvSpPr>
              <a:spLocks noChangeArrowheads="1"/>
            </p:cNvSpPr>
            <p:nvPr/>
          </p:nvSpPr>
          <p:spPr bwMode="auto">
            <a:xfrm>
              <a:off x="2832" y="864"/>
              <a:ext cx="1248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800">
                  <a:ea typeface="新宋体" panose="02010609030101010101" charset="-122"/>
                </a:rPr>
                <a:t>      </a:t>
              </a:r>
              <a:r>
                <a:rPr lang="en-US" altLang="zh-CN">
                  <a:ea typeface="新宋体" panose="02010609030101010101" charset="-122"/>
                </a:rPr>
                <a:t>S-d</a:t>
              </a:r>
              <a:endParaRPr lang="en-US" altLang="zh-CN">
                <a:ea typeface="新宋体" panose="02010609030101010101" charset="-122"/>
              </a:endParaRPr>
            </a:p>
          </p:txBody>
        </p:sp>
        <p:sp>
          <p:nvSpPr>
            <p:cNvPr id="31758" name="Line 12"/>
            <p:cNvSpPr>
              <a:spLocks noChangeShapeType="1"/>
            </p:cNvSpPr>
            <p:nvPr/>
          </p:nvSpPr>
          <p:spPr bwMode="auto">
            <a:xfrm>
              <a:off x="2832" y="864"/>
              <a:ext cx="2736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Line 13"/>
            <p:cNvSpPr>
              <a:spLocks noChangeShapeType="1"/>
            </p:cNvSpPr>
            <p:nvPr/>
          </p:nvSpPr>
          <p:spPr bwMode="auto">
            <a:xfrm>
              <a:off x="2832" y="1200"/>
              <a:ext cx="2736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Line 14"/>
            <p:cNvSpPr>
              <a:spLocks noChangeShapeType="1"/>
            </p:cNvSpPr>
            <p:nvPr/>
          </p:nvSpPr>
          <p:spPr bwMode="auto">
            <a:xfrm>
              <a:off x="2832" y="864"/>
              <a:ext cx="0" cy="33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Line 15"/>
            <p:cNvSpPr>
              <a:spLocks noChangeShapeType="1"/>
            </p:cNvSpPr>
            <p:nvPr/>
          </p:nvSpPr>
          <p:spPr bwMode="auto">
            <a:xfrm>
              <a:off x="5568" y="864"/>
              <a:ext cx="0" cy="33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Line 16"/>
            <p:cNvSpPr>
              <a:spLocks noChangeShapeType="1"/>
            </p:cNvSpPr>
            <p:nvPr/>
          </p:nvSpPr>
          <p:spPr bwMode="auto">
            <a:xfrm>
              <a:off x="4080" y="864"/>
              <a:ext cx="0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Rectangle 17"/>
            <p:cNvSpPr>
              <a:spLocks noChangeArrowheads="1"/>
            </p:cNvSpPr>
            <p:nvPr/>
          </p:nvSpPr>
          <p:spPr bwMode="auto">
            <a:xfrm>
              <a:off x="2445" y="864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 sz="2800">
                <a:latin typeface="宋体" panose="02010600030101010101" pitchFamily="2" charset="-122"/>
                <a:ea typeface="新宋体" panose="02010609030101010101" charset="-122"/>
              </a:endParaRPr>
            </a:p>
          </p:txBody>
        </p:sp>
        <p:sp>
          <p:nvSpPr>
            <p:cNvPr id="31764" name="Rectangle 18"/>
            <p:cNvSpPr>
              <a:spLocks noChangeArrowheads="1"/>
            </p:cNvSpPr>
            <p:nvPr/>
          </p:nvSpPr>
          <p:spPr bwMode="auto">
            <a:xfrm>
              <a:off x="3264" y="1152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ea typeface="新宋体" panose="02010609030101010101" charset="-122"/>
                </a:rPr>
                <a:t>标记</a:t>
              </a:r>
              <a:endParaRPr lang="zh-CN" altLang="en-US">
                <a:latin typeface="宋体" panose="02010600030101010101" pitchFamily="2" charset="-122"/>
                <a:ea typeface="新宋体" panose="02010609030101010101" charset="-122"/>
              </a:endParaRPr>
            </a:p>
          </p:txBody>
        </p:sp>
        <p:sp>
          <p:nvSpPr>
            <p:cNvPr id="31765" name="Rectangle 19"/>
            <p:cNvSpPr>
              <a:spLocks noChangeArrowheads="1"/>
            </p:cNvSpPr>
            <p:nvPr/>
          </p:nvSpPr>
          <p:spPr bwMode="auto">
            <a:xfrm>
              <a:off x="4080" y="1638"/>
              <a:ext cx="1488" cy="23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1800">
                <a:ea typeface="新宋体" panose="02010609030101010101" charset="-122"/>
              </a:endParaRPr>
            </a:p>
          </p:txBody>
        </p:sp>
        <p:sp>
          <p:nvSpPr>
            <p:cNvPr id="31766" name="Rectangle 20"/>
            <p:cNvSpPr>
              <a:spLocks noChangeArrowheads="1"/>
            </p:cNvSpPr>
            <p:nvPr/>
          </p:nvSpPr>
          <p:spPr bwMode="auto">
            <a:xfrm>
              <a:off x="4080" y="1430"/>
              <a:ext cx="1488" cy="208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1800">
                  <a:ea typeface="新宋体" panose="02010609030101010101" charset="-122"/>
                </a:rPr>
                <a:t>               </a:t>
              </a:r>
              <a:r>
                <a:rPr lang="en-US" altLang="zh-CN" sz="1800">
                  <a:ea typeface="新宋体" panose="02010609030101010101" charset="-122"/>
                </a:rPr>
                <a:t>…</a:t>
              </a:r>
              <a:endParaRPr lang="en-US" altLang="zh-CN" sz="1800">
                <a:ea typeface="新宋体" panose="02010609030101010101" charset="-122"/>
              </a:endParaRPr>
            </a:p>
          </p:txBody>
        </p:sp>
        <p:sp>
          <p:nvSpPr>
            <p:cNvPr id="31767" name="Rectangle 21"/>
            <p:cNvSpPr>
              <a:spLocks noChangeArrowheads="1"/>
            </p:cNvSpPr>
            <p:nvPr/>
          </p:nvSpPr>
          <p:spPr bwMode="auto">
            <a:xfrm>
              <a:off x="4080" y="1200"/>
              <a:ext cx="1488" cy="23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zh-CN" altLang="en-US" sz="1800">
                <a:ea typeface="新宋体" panose="02010609030101010101" charset="-122"/>
              </a:endParaRPr>
            </a:p>
          </p:txBody>
        </p:sp>
        <p:sp>
          <p:nvSpPr>
            <p:cNvPr id="31768" name="Line 22"/>
            <p:cNvSpPr>
              <a:spLocks noChangeShapeType="1"/>
            </p:cNvSpPr>
            <p:nvPr/>
          </p:nvSpPr>
          <p:spPr bwMode="auto">
            <a:xfrm>
              <a:off x="4080" y="1200"/>
              <a:ext cx="1488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Line 23"/>
            <p:cNvSpPr>
              <a:spLocks noChangeShapeType="1"/>
            </p:cNvSpPr>
            <p:nvPr/>
          </p:nvSpPr>
          <p:spPr bwMode="auto">
            <a:xfrm>
              <a:off x="4080" y="1868"/>
              <a:ext cx="1488" cy="0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0" name="Line 24"/>
            <p:cNvSpPr>
              <a:spLocks noChangeShapeType="1"/>
            </p:cNvSpPr>
            <p:nvPr/>
          </p:nvSpPr>
          <p:spPr bwMode="auto">
            <a:xfrm>
              <a:off x="4080" y="1200"/>
              <a:ext cx="0" cy="668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1" name="Line 25"/>
            <p:cNvSpPr>
              <a:spLocks noChangeShapeType="1"/>
            </p:cNvSpPr>
            <p:nvPr/>
          </p:nvSpPr>
          <p:spPr bwMode="auto">
            <a:xfrm>
              <a:off x="5568" y="1200"/>
              <a:ext cx="0" cy="668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Line 26"/>
            <p:cNvSpPr>
              <a:spLocks noChangeShapeType="1"/>
            </p:cNvSpPr>
            <p:nvPr/>
          </p:nvSpPr>
          <p:spPr bwMode="auto">
            <a:xfrm>
              <a:off x="4080" y="1430"/>
              <a:ext cx="14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27"/>
            <p:cNvSpPr>
              <a:spLocks noChangeShapeType="1"/>
            </p:cNvSpPr>
            <p:nvPr/>
          </p:nvSpPr>
          <p:spPr bwMode="auto">
            <a:xfrm>
              <a:off x="4080" y="1638"/>
              <a:ext cx="14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51" name="矩形 28"/>
          <p:cNvSpPr>
            <a:spLocks noChangeArrowheads="1"/>
          </p:cNvSpPr>
          <p:nvPr/>
        </p:nvSpPr>
        <p:spPr bwMode="auto">
          <a:xfrm>
            <a:off x="500063" y="5410200"/>
            <a:ext cx="2659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ea typeface="新宋体" panose="02010609030101010101" charset="-122"/>
              </a:rPr>
              <a:t>组相联时</a:t>
            </a:r>
            <a:r>
              <a:rPr lang="zh-CN" altLang="en-US">
                <a:ea typeface="新宋体" panose="02010609030101010101" charset="-122"/>
              </a:rPr>
              <a:t>主存地址</a:t>
            </a:r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31752" name="Text Box 2"/>
          <p:cNvSpPr txBox="1">
            <a:spLocks noChangeArrowheads="1"/>
          </p:cNvSpPr>
          <p:nvPr/>
        </p:nvSpPr>
        <p:spPr bwMode="auto">
          <a:xfrm>
            <a:off x="3492500" y="5516563"/>
            <a:ext cx="4876800" cy="523220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标记      组号          块内地址</a:t>
            </a:r>
            <a:endParaRPr lang="zh-CN" altLang="en-US" sz="2800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  <p:sp>
        <p:nvSpPr>
          <p:cNvPr id="31753" name="Line 4"/>
          <p:cNvSpPr>
            <a:spLocks noChangeShapeType="1"/>
          </p:cNvSpPr>
          <p:nvPr/>
        </p:nvSpPr>
        <p:spPr bwMode="auto">
          <a:xfrm>
            <a:off x="5715000" y="5492750"/>
            <a:ext cx="0" cy="57943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4" name="Line 4"/>
          <p:cNvSpPr>
            <a:spLocks noChangeShapeType="1"/>
          </p:cNvSpPr>
          <p:nvPr/>
        </p:nvSpPr>
        <p:spPr bwMode="auto">
          <a:xfrm>
            <a:off x="4572000" y="5484813"/>
            <a:ext cx="0" cy="579437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5" name="Text Box 6"/>
          <p:cNvSpPr txBox="1">
            <a:spLocks noChangeArrowheads="1"/>
          </p:cNvSpPr>
          <p:nvPr/>
        </p:nvSpPr>
        <p:spPr bwMode="auto">
          <a:xfrm>
            <a:off x="3929063" y="5910263"/>
            <a:ext cx="419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ea typeface="新宋体" panose="02010609030101010101" charset="-122"/>
              </a:rPr>
              <a:t>             </a:t>
            </a:r>
            <a:endParaRPr lang="en-US" altLang="zh-CN" sz="2800">
              <a:ea typeface="新宋体" panose="02010609030101010101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17513"/>
            <a:ext cx="8532813" cy="61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文本框 1"/>
          <p:cNvSpPr txBox="1">
            <a:spLocks noChangeArrowheads="1"/>
          </p:cNvSpPr>
          <p:nvPr/>
        </p:nvSpPr>
        <p:spPr bwMode="auto">
          <a:xfrm>
            <a:off x="895350" y="6256338"/>
            <a:ext cx="103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图</a:t>
            </a:r>
            <a:r>
              <a:rPr lang="en-US" altLang="zh-CN">
                <a:ea typeface="新宋体" panose="02010609030101010101" charset="-122"/>
              </a:rPr>
              <a:t>3.35</a:t>
            </a:r>
            <a:endParaRPr lang="en-US" altLang="zh-CN">
              <a:ea typeface="新宋体" panose="02010609030101010101" charset="-122"/>
            </a:endParaRPr>
          </a:p>
        </p:txBody>
      </p:sp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6572250" y="214313"/>
            <a:ext cx="1271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en-US" altLang="zh-CN">
                <a:ea typeface="新宋体" panose="02010609030101010101" charset="-122"/>
                <a:hlinkClick r:id="rId3" action="ppaction://hlinkfile"/>
              </a:rPr>
              <a:t>3-35.swf</a:t>
            </a:r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:\Documents and Settings\Administrator\Application Data\Tencent\Users\68046508\QQ\WinTemp\RichOle\IY~]DB6X8KS~C%VGK0P3RZG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00125"/>
            <a:ext cx="8585200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92D7BDBC-3077-4125-8820-814AF1BE61FE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18466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04137" cy="4875212"/>
          </a:xfrm>
        </p:spPr>
        <p:txBody>
          <a:bodyPr/>
          <a:lstStyle/>
          <a:p>
            <a:pPr marL="182880" indent="-182880" eaLnBrk="1" hangingPunct="1">
              <a:spcBef>
                <a:spcPct val="0"/>
              </a:spcBef>
            </a:pPr>
            <a:r>
              <a:rPr kumimoji="1" lang="en-US" altLang="zh-CN" sz="2800" b="1" dirty="0">
                <a:ea typeface="新宋体" panose="02010609030101010101" charset="-122"/>
              </a:rPr>
              <a:t>1</a:t>
            </a:r>
            <a:r>
              <a:rPr kumimoji="1" lang="zh-CN" altLang="en-US" sz="2800" b="1" dirty="0">
                <a:ea typeface="新宋体" panose="02010609030101010101" charset="-122"/>
              </a:rPr>
              <a:t>、随机替换算法</a:t>
            </a:r>
            <a:endParaRPr kumimoji="1" lang="zh-CN" altLang="en-US" sz="2800" b="1" dirty="0">
              <a:ea typeface="新宋体" panose="02010609030101010101" charset="-122"/>
            </a:endParaRPr>
          </a:p>
          <a:p>
            <a:pPr marL="182880" indent="-182880" eaLnBrk="1" hangingPunct="1">
              <a:spcBef>
                <a:spcPct val="0"/>
              </a:spcBef>
            </a:pPr>
            <a:r>
              <a:rPr kumimoji="1" lang="en-US" altLang="zh-CN" sz="2800" b="1" dirty="0">
                <a:ea typeface="新宋体" panose="02010609030101010101" charset="-122"/>
              </a:rPr>
              <a:t>2</a:t>
            </a:r>
            <a:r>
              <a:rPr kumimoji="1" lang="zh-CN" altLang="en-US" sz="2800" b="1" dirty="0">
                <a:ea typeface="新宋体" panose="02010609030101010101" charset="-122"/>
              </a:rPr>
              <a:t>、先进先出算法（</a:t>
            </a:r>
            <a:r>
              <a:rPr kumimoji="1" lang="en-US" altLang="zh-CN" sz="2800" b="1" dirty="0">
                <a:ea typeface="新宋体" panose="02010609030101010101" charset="-122"/>
              </a:rPr>
              <a:t>FIFO</a:t>
            </a:r>
            <a:r>
              <a:rPr kumimoji="1" lang="zh-CN" altLang="en-US" sz="2800" b="1" dirty="0">
                <a:ea typeface="新宋体" panose="02010609030101010101" charset="-122"/>
              </a:rPr>
              <a:t>）</a:t>
            </a:r>
            <a:endParaRPr kumimoji="1" lang="en-US" altLang="zh-CN" sz="2800" b="1" dirty="0">
              <a:ea typeface="新宋体" panose="02010609030101010101" charset="-122"/>
            </a:endParaRPr>
          </a:p>
          <a:p>
            <a:pPr marL="625475" lvl="1" indent="-260350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先装入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的主存块，替换时先被淘汰。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  <a:p>
            <a:pPr marL="625475" lvl="1" indent="-260350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用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FIFO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队列实现。</a:t>
            </a:r>
            <a:endParaRPr kumimoji="1" lang="zh-CN" altLang="en-US" sz="2800" b="1" dirty="0">
              <a:ea typeface="楷体_GB2312" panose="02010609030101010101" pitchFamily="49" charset="-122"/>
            </a:endParaRPr>
          </a:p>
          <a:p>
            <a:pPr marL="182880" indent="-182880" eaLnBrk="1" hangingPunct="1">
              <a:spcBef>
                <a:spcPct val="0"/>
              </a:spcBef>
            </a:pPr>
            <a:r>
              <a:rPr kumimoji="1" lang="en-US" altLang="zh-CN" sz="2800" b="1" dirty="0">
                <a:ea typeface="新宋体" panose="02010609030101010101" charset="-122"/>
              </a:rPr>
              <a:t>3</a:t>
            </a:r>
            <a:r>
              <a:rPr kumimoji="1" lang="zh-CN" altLang="en-US" sz="2800" b="1" dirty="0">
                <a:ea typeface="新宋体" panose="02010609030101010101" charset="-122"/>
              </a:rPr>
              <a:t>、最近最少使用算法</a:t>
            </a:r>
            <a:r>
              <a:rPr kumimoji="1" lang="zh-CN" altLang="en-US" sz="1800" b="1" dirty="0">
                <a:ea typeface="新宋体" panose="02010609030101010101" charset="-122"/>
              </a:rPr>
              <a:t>（</a:t>
            </a:r>
            <a:r>
              <a:rPr kumimoji="1" lang="en-US" altLang="zh-CN" sz="1800" b="1" dirty="0">
                <a:ea typeface="新宋体" panose="02010609030101010101" charset="-122"/>
              </a:rPr>
              <a:t>LRU-Least recently used</a:t>
            </a:r>
            <a:r>
              <a:rPr kumimoji="1" lang="zh-CN" altLang="en-US" sz="1800" b="1" dirty="0">
                <a:ea typeface="新宋体" panose="02010609030101010101" charset="-122"/>
              </a:rPr>
              <a:t>）</a:t>
            </a:r>
            <a:endParaRPr kumimoji="1" lang="zh-CN" altLang="en-US" sz="1800" b="1" dirty="0">
              <a:ea typeface="新宋体" panose="02010609030101010101" charset="-122"/>
            </a:endParaRPr>
          </a:p>
          <a:p>
            <a:pPr marL="625475" lvl="1" indent="-260350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该算法统计哪一个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行是</a:t>
            </a:r>
            <a:r>
              <a:rPr kumimoji="1" lang="zh-CN" altLang="en-US" sz="2400" b="1" dirty="0">
                <a:solidFill>
                  <a:srgbClr val="CC0000"/>
                </a:solidFill>
                <a:ea typeface="楷体_GB2312" panose="02010609030101010101" pitchFamily="49" charset="-122"/>
              </a:rPr>
              <a:t>近段时间使用次数最少的</a:t>
            </a:r>
            <a:r>
              <a:rPr kumimoji="1" lang="en-US" altLang="zh-CN" sz="2400" b="1" dirty="0">
                <a:solidFill>
                  <a:srgbClr val="CC0000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solidFill>
                  <a:srgbClr val="CC0000"/>
                </a:solidFill>
                <a:ea typeface="楷体_GB2312" panose="02010609030101010101" pitchFamily="49" charset="-122"/>
              </a:rPr>
              <a:t>行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，需替换时就将它替换出去。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  <a:p>
            <a:pPr marL="625475" lvl="1" indent="-260350" eaLnBrk="1" hangingPunct="1">
              <a:spcBef>
                <a:spcPct val="0"/>
              </a:spcBef>
            </a:pPr>
            <a:r>
              <a:rPr kumimoji="1" lang="en-US" altLang="zh-CN" sz="2400" b="1" dirty="0">
                <a:ea typeface="楷体_GB2312" panose="02010609030101010101" pitchFamily="49" charset="-122"/>
              </a:rPr>
              <a:t>LRU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替换算法可以通过为每个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行设置一个计数器来实现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LRU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替换算法，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每命中一次，命中行的计数器被清零，其他行的计数器加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1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，需要替换的话，就将计数器值最大的行替换出去。 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b="1" dirty="0"/>
              <a:t>三、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替换算法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5715000" cy="67945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rgbClr val="D919F9"/>
                </a:solidFill>
                <a:effectLst/>
                <a:ea typeface="新宋体" panose="02010609030101010101" charset="-122"/>
              </a:rPr>
              <a:t> </a:t>
            </a:r>
            <a:endParaRPr lang="zh-CN" altLang="en-US" sz="4000" b="1">
              <a:solidFill>
                <a:srgbClr val="D919F9"/>
              </a:solidFill>
              <a:effectLst/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141663"/>
            <a:ext cx="8839200" cy="30480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/>
              <a:t>做法：</a:t>
            </a:r>
            <a:r>
              <a:rPr kumimoji="1" lang="zh-CN" altLang="en-US" sz="2400" b="1" dirty="0">
                <a:highlight>
                  <a:srgbClr val="FFFF00"/>
                </a:highlight>
              </a:rPr>
              <a:t>每行配置修改位</a:t>
            </a:r>
            <a:r>
              <a:rPr kumimoji="1" lang="en-US" altLang="zh-CN" sz="2400" b="1" dirty="0">
                <a:highlight>
                  <a:srgbClr val="FFFF00"/>
                </a:highlight>
              </a:rPr>
              <a:t>M</a:t>
            </a:r>
            <a:r>
              <a:rPr kumimoji="1" lang="zh-CN" altLang="en-US" sz="2400" b="1" dirty="0">
                <a:highlight>
                  <a:srgbClr val="FFFF00"/>
                </a:highlight>
              </a:rPr>
              <a:t>，有存储单元被修改，则</a:t>
            </a:r>
            <a:r>
              <a:rPr kumimoji="1" lang="en-US" altLang="zh-CN" sz="2400" b="1" dirty="0">
                <a:highlight>
                  <a:srgbClr val="FFFF00"/>
                </a:highlight>
              </a:rPr>
              <a:t>M=1</a:t>
            </a:r>
            <a:r>
              <a:rPr kumimoji="1" lang="zh-CN" altLang="en-US" sz="2400" b="1" dirty="0">
                <a:highlight>
                  <a:srgbClr val="FFFF00"/>
                </a:highlight>
              </a:rPr>
              <a:t>。</a:t>
            </a:r>
            <a:endParaRPr kumimoji="1" lang="zh-CN" altLang="en-US" sz="2400" b="1" dirty="0">
              <a:highlight>
                <a:srgbClr val="FFFF00"/>
              </a:highligh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kumimoji="1" lang="zh-CN" altLang="en-US" sz="2800" b="1" dirty="0">
              <a:solidFill>
                <a:schemeClr val="bg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kumimoji="1" lang="zh-CN" altLang="en-US" sz="2800" b="1" dirty="0">
              <a:solidFill>
                <a:schemeClr val="bg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kumimoji="1"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684213" y="1484313"/>
            <a:ext cx="2043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SzPct val="90000"/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新宋体" panose="02010609030101010101" charset="-122"/>
              </a:rPr>
              <a:t>（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新宋体" panose="02010609030101010101" charset="-122"/>
              </a:rPr>
              <a:t>1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新宋体" panose="02010609030101010101" charset="-122"/>
              </a:rPr>
              <a:t>） 写回法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755650" y="2060575"/>
            <a:ext cx="7920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Blip>
                <a:blip r:embed="rId1"/>
              </a:buBlip>
            </a:pPr>
            <a:r>
              <a:rPr lang="zh-CN" altLang="en-US" dirty="0">
                <a:ea typeface="新宋体" panose="02010609030101010101" charset="-122"/>
              </a:rPr>
              <a:t>     当</a:t>
            </a:r>
            <a:r>
              <a:rPr lang="en-US" altLang="zh-CN" dirty="0">
                <a:ea typeface="新宋体" panose="02010609030101010101" charset="-122"/>
              </a:rPr>
              <a:t>CPU</a:t>
            </a:r>
            <a:r>
              <a:rPr lang="zh-CN" altLang="en-US" dirty="0">
                <a:ea typeface="新宋体" panose="02010609030101010101" charset="-122"/>
              </a:rPr>
              <a:t>写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命中的时候，只修改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的内容，而不立即改写主存，只当此行被换出的时候才写回主存。</a:t>
            </a:r>
            <a:endParaRPr lang="zh-CN" altLang="en-US" dirty="0">
              <a:ea typeface="新宋体" panose="02010609030101010101" charset="-122"/>
            </a:endParaRPr>
          </a:p>
        </p:txBody>
      </p:sp>
      <p:grpSp>
        <p:nvGrpSpPr>
          <p:cNvPr id="35846" name="Group 7"/>
          <p:cNvGrpSpPr/>
          <p:nvPr/>
        </p:nvGrpSpPr>
        <p:grpSpPr bwMode="auto">
          <a:xfrm>
            <a:off x="838200" y="3733800"/>
            <a:ext cx="6410325" cy="1162050"/>
            <a:chOff x="566" y="2064"/>
            <a:chExt cx="4038" cy="732"/>
          </a:xfrm>
        </p:grpSpPr>
        <p:graphicFrame>
          <p:nvGraphicFramePr>
            <p:cNvPr id="35849" name="Object 8"/>
            <p:cNvGraphicFramePr/>
            <p:nvPr/>
          </p:nvGraphicFramePr>
          <p:xfrm>
            <a:off x="566" y="2160"/>
            <a:ext cx="665" cy="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2" imgW="360680" imgH="328295" progId="Equation.3">
                    <p:embed/>
                  </p:oleObj>
                </mc:Choice>
                <mc:Fallback>
                  <p:oleObj name="" r:id="rId2" imgW="360680" imgH="328295" progId="Equation.3">
                    <p:embed/>
                    <p:pic>
                      <p:nvPicPr>
                        <p:cNvPr id="0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" y="2160"/>
                          <a:ext cx="665" cy="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0" name="Object 9"/>
            <p:cNvGraphicFramePr/>
            <p:nvPr/>
          </p:nvGraphicFramePr>
          <p:xfrm>
            <a:off x="1104" y="2064"/>
            <a:ext cx="250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4" imgW="1358900" imgH="154305" progId="Equation.3">
                    <p:embed/>
                  </p:oleObj>
                </mc:Choice>
                <mc:Fallback>
                  <p:oleObj name="" r:id="rId4" imgW="1358900" imgH="154305" progId="Equation.3">
                    <p:embed/>
                    <p:pic>
                      <p:nvPicPr>
                        <p:cNvPr id="0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064"/>
                          <a:ext cx="2504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1" name="Object 10"/>
            <p:cNvGraphicFramePr/>
            <p:nvPr/>
          </p:nvGraphicFramePr>
          <p:xfrm>
            <a:off x="1104" y="2496"/>
            <a:ext cx="350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6" imgW="1880235" imgH="154305" progId="Equation.3">
                    <p:embed/>
                  </p:oleObj>
                </mc:Choice>
                <mc:Fallback>
                  <p:oleObj name="" r:id="rId6" imgW="1880235" imgH="154305" progId="Equation.3">
                    <p:embed/>
                    <p:pic>
                      <p:nvPicPr>
                        <p:cNvPr id="0" name="Object 1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96"/>
                          <a:ext cx="3500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7" name="Text Box 14"/>
          <p:cNvSpPr txBox="1">
            <a:spLocks noChangeArrowheads="1"/>
          </p:cNvSpPr>
          <p:nvPr/>
        </p:nvSpPr>
        <p:spPr bwMode="auto">
          <a:xfrm>
            <a:off x="395288" y="5229225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</a:pPr>
            <a:r>
              <a:rPr lang="zh-CN" altLang="en-US">
                <a:ea typeface="新宋体" panose="02010609030101010101" charset="-122"/>
              </a:rPr>
              <a:t>评价：显著减少写主存的次数，但是存在不一致性隐患。</a:t>
            </a:r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42938" y="642938"/>
            <a:ext cx="7772400" cy="658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kumimoji="1" lang="zh-CN" altLang="en-US" sz="3600" kern="0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三、</a:t>
            </a:r>
            <a:r>
              <a:rPr kumimoji="1" lang="en-US" altLang="zh-CN" sz="3600" kern="0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cache</a:t>
            </a:r>
            <a:r>
              <a:rPr kumimoji="1" lang="zh-CN" altLang="en-US" sz="3600" kern="0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写操作策略</a:t>
            </a:r>
            <a:endParaRPr kumimoji="1" lang="zh-CN" altLang="en-US" sz="3600" kern="0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615950"/>
            <a:ext cx="2590800" cy="67945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）全写法</a:t>
            </a:r>
            <a:endParaRPr kumimoji="1"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341438"/>
            <a:ext cx="7772400" cy="233362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zh-CN" altLang="en-US" sz="2400" dirty="0">
                <a:solidFill>
                  <a:schemeClr val="bg2"/>
                </a:solidFill>
              </a:rPr>
              <a:t>       </a:t>
            </a:r>
            <a:r>
              <a:rPr kumimoji="1" lang="zh-CN" altLang="en-US" sz="2400" b="1" dirty="0"/>
              <a:t>当写</a:t>
            </a:r>
            <a:r>
              <a:rPr kumimoji="1" lang="en-US" altLang="zh-CN" sz="2400" b="1" dirty="0"/>
              <a:t>Cache</a:t>
            </a:r>
            <a:r>
              <a:rPr kumimoji="1" lang="zh-CN" altLang="en-US" sz="2400" b="1" dirty="0"/>
              <a:t>命中的时候，</a:t>
            </a:r>
            <a:r>
              <a:rPr kumimoji="1" lang="en-US" altLang="zh-CN" sz="2400" b="1" dirty="0"/>
              <a:t>Cache</a:t>
            </a:r>
            <a:r>
              <a:rPr kumimoji="1" lang="zh-CN" altLang="en-US" sz="2400" b="1" dirty="0"/>
              <a:t>与主存同时修改；若不命中，则向主存写入。</a:t>
            </a:r>
            <a:endParaRPr kumimoji="1" lang="zh-CN" altLang="en-US" sz="2400" b="1" dirty="0">
              <a:solidFill>
                <a:schemeClr val="bg2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chemeClr val="tx1"/>
                </a:solidFill>
              </a:rPr>
              <a:t>      评价：写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Cache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与主存同步进行，省去设置修改位及判断逻辑，但对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CPU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写主存操作无高速缓冲作用，降低了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Cache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功效。</a:t>
            </a:r>
            <a:endParaRPr kumimoji="1" lang="zh-CN" altLang="en-US" sz="2400" b="1" dirty="0">
              <a:solidFill>
                <a:schemeClr val="tx1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sz="2800" b="1" dirty="0">
                <a:solidFill>
                  <a:schemeClr val="bg2"/>
                </a:solidFill>
              </a:rPr>
              <a:t> </a:t>
            </a:r>
            <a:endParaRPr kumimoji="1"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33800" name="Rectangle 3"/>
          <p:cNvSpPr>
            <a:spLocks noChangeArrowheads="1"/>
          </p:cNvSpPr>
          <p:nvPr/>
        </p:nvSpPr>
        <p:spPr bwMode="auto">
          <a:xfrm>
            <a:off x="214313" y="3714750"/>
            <a:ext cx="2271712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（</a:t>
            </a:r>
            <a:r>
              <a:rPr kumimoji="1" lang="en-US" altLang="zh-CN" dirty="0">
                <a:solidFill>
                  <a:srgbClr val="FF0000"/>
                </a:solidFill>
                <a:ea typeface="新宋体" panose="02010609030101010101" charset="-122"/>
              </a:rPr>
              <a:t> 3</a:t>
            </a:r>
            <a:r>
              <a:rPr kumimoji="1" lang="zh-CN" altLang="en-US" dirty="0">
                <a:solidFill>
                  <a:srgbClr val="FF0000"/>
                </a:solidFill>
                <a:ea typeface="新宋体" panose="02010609030101010101" charset="-122"/>
              </a:rPr>
              <a:t>）写一次法</a:t>
            </a:r>
            <a:endParaRPr kumimoji="1" lang="zh-CN" altLang="en-US" dirty="0">
              <a:solidFill>
                <a:srgbClr val="FF0000"/>
              </a:solidFill>
              <a:ea typeface="新宋体" panose="02010609030101010101" charset="-122"/>
            </a:endParaRP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428625" y="4286250"/>
            <a:ext cx="83534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        当第一次写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命中才要同时写入主存，以后处理方法与写回法相同</a:t>
            </a:r>
            <a:endParaRPr lang="zh-CN" altLang="en-US">
              <a:ea typeface="新宋体" panose="02010609030101010101" charset="-122"/>
            </a:endParaRPr>
          </a:p>
          <a:p>
            <a:pPr eaLnBrk="1" hangingPunct="1"/>
            <a:endParaRPr lang="en-US" altLang="zh-CN">
              <a:ea typeface="新宋体" panose="02010609030101010101" charset="-122"/>
            </a:endParaRPr>
          </a:p>
          <a:p>
            <a:pPr eaLnBrk="1" hangingPunct="1"/>
            <a:r>
              <a:rPr lang="zh-CN" altLang="en-US">
                <a:ea typeface="新宋体" panose="02010609030101010101" charset="-122"/>
              </a:rPr>
              <a:t>评价</a:t>
            </a:r>
            <a:r>
              <a:rPr lang="en-US" altLang="zh-CN">
                <a:ea typeface="新宋体" panose="02010609030101010101" charset="-122"/>
              </a:rPr>
              <a:t>:  </a:t>
            </a:r>
            <a:r>
              <a:rPr lang="zh-CN" altLang="en-US">
                <a:ea typeface="新宋体" panose="02010609030101010101" charset="-122"/>
              </a:rPr>
              <a:t>能维护系统全部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的一致性</a:t>
            </a:r>
            <a:r>
              <a:rPr lang="en-US" altLang="zh-CN">
                <a:ea typeface="新宋体" panose="02010609030101010101" charset="-122"/>
              </a:rPr>
              <a:t>.</a:t>
            </a:r>
            <a:endParaRPr lang="en-US" altLang="zh-CN">
              <a:ea typeface="新宋体" panose="02010609030101010101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1258888" y="476250"/>
            <a:ext cx="6481763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存储器的主要性能特性比较 </a:t>
            </a: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199757" name="Group 77"/>
          <p:cNvGraphicFramePr>
            <a:graphicFrameLocks noGrp="1"/>
          </p:cNvGraphicFramePr>
          <p:nvPr/>
        </p:nvGraphicFramePr>
        <p:xfrm>
          <a:off x="1042988" y="1196975"/>
          <a:ext cx="7077075" cy="3278505"/>
        </p:xfrm>
        <a:graphic>
          <a:graphicData uri="http://schemas.openxmlformats.org/drawingml/2006/table">
            <a:tbl>
              <a:tblPr/>
              <a:tblGrid>
                <a:gridCol w="1227137"/>
                <a:gridCol w="1227138"/>
                <a:gridCol w="1036637"/>
                <a:gridCol w="1131888"/>
                <a:gridCol w="1227137"/>
                <a:gridCol w="1227138"/>
              </a:tblGrid>
              <a:tr h="8604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层次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通用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寄存器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Cache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主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磁盘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脱机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存储周期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&lt;10ns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60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ns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300ns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ms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min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存储容量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&lt;512B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8KB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2MB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32MB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1GB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1GB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1TB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5GB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10TB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价格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很高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较高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较低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材料工艺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ECL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SRAM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DRAM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磁表面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磁、光等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9733" name="Rectangle 53"/>
          <p:cNvSpPr>
            <a:spLocks noChangeArrowheads="1"/>
          </p:cNvSpPr>
          <p:nvPr/>
        </p:nvSpPr>
        <p:spPr bwMode="auto">
          <a:xfrm>
            <a:off x="1476375" y="4600575"/>
            <a:ext cx="6324600" cy="822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ms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（毫秒），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μs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（微秒），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ns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（毫微秒）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1s=1000ms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1ms=1000 μs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155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733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7F1F7BDD-7BC8-4FFC-98FC-5211FAD7F9ED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59426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7162" cy="3889375"/>
          </a:xfrm>
        </p:spPr>
        <p:txBody>
          <a:bodyPr/>
          <a:lstStyle/>
          <a:p>
            <a:pPr eaLnBrk="1" hangingPunct="1"/>
            <a:r>
              <a:rPr kumimoji="1" lang="zh-CN" altLang="en-US" sz="2800" b="1">
                <a:ea typeface="新宋体" panose="02010609030101010101" charset="-122"/>
              </a:rPr>
              <a:t>设计</a:t>
            </a:r>
            <a:r>
              <a:rPr kumimoji="1" lang="en-US" altLang="zh-CN" sz="2800" b="1">
                <a:ea typeface="新宋体" panose="02010609030101010101" charset="-122"/>
              </a:rPr>
              <a:t>Cache</a:t>
            </a:r>
            <a:r>
              <a:rPr kumimoji="1" lang="zh-CN" altLang="en-US" sz="2800" b="1">
                <a:ea typeface="新宋体" panose="02010609030101010101" charset="-122"/>
              </a:rPr>
              <a:t>主要考虑五个问题：</a:t>
            </a:r>
            <a:endParaRPr kumimoji="1" lang="zh-CN" altLang="en-US" sz="2800" b="1">
              <a:ea typeface="新宋体" panose="02010609030101010101" charset="-122"/>
            </a:endParaRPr>
          </a:p>
          <a:p>
            <a:pPr lvl="1" eaLnBrk="1" hangingPunct="1"/>
            <a:r>
              <a:rPr kumimoji="1" lang="zh-CN" altLang="en-US" sz="2400" b="1">
                <a:ea typeface="楷体_GB2312" panose="02010609030101010101" pitchFamily="49" charset="-122"/>
              </a:rPr>
              <a:t>第一，容量。</a:t>
            </a:r>
            <a:endParaRPr kumimoji="1" lang="zh-CN" altLang="en-US" sz="2400" b="1">
              <a:ea typeface="楷体_GB2312" panose="02010609030101010101" pitchFamily="49" charset="-122"/>
            </a:endParaRPr>
          </a:p>
          <a:p>
            <a:pPr lvl="1" eaLnBrk="1" hangingPunct="1"/>
            <a:r>
              <a:rPr kumimoji="1" lang="zh-CN" altLang="en-US" sz="2400" b="1">
                <a:ea typeface="楷体_GB2312" panose="02010609030101010101" pitchFamily="49" charset="-122"/>
              </a:rPr>
              <a:t>第二，</a:t>
            </a:r>
            <a:r>
              <a:rPr kumimoji="1" lang="en-US" altLang="zh-CN" sz="2400" b="1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ea typeface="楷体_GB2312" panose="02010609030101010101" pitchFamily="49" charset="-122"/>
              </a:rPr>
              <a:t>中行的大小。</a:t>
            </a:r>
            <a:endParaRPr kumimoji="1" lang="zh-CN" altLang="en-US" sz="2400" b="1">
              <a:ea typeface="楷体_GB2312" panose="02010609030101010101" pitchFamily="49" charset="-122"/>
            </a:endParaRPr>
          </a:p>
          <a:p>
            <a:pPr lvl="1" eaLnBrk="1" hangingPunct="1"/>
            <a:r>
              <a:rPr kumimoji="1" lang="zh-CN" altLang="en-US" sz="2400" b="1">
                <a:ea typeface="楷体_GB2312" panose="02010609030101010101" pitchFamily="49" charset="-122"/>
              </a:rPr>
              <a:t>第三，</a:t>
            </a:r>
            <a:r>
              <a:rPr kumimoji="1" lang="en-US" altLang="zh-CN" sz="2400" b="1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ea typeface="楷体_GB2312" panose="02010609030101010101" pitchFamily="49" charset="-122"/>
              </a:rPr>
              <a:t>的组织（地址映射方式）。</a:t>
            </a:r>
            <a:endParaRPr kumimoji="1" lang="zh-CN" altLang="en-US" sz="2400" b="1">
              <a:ea typeface="楷体_GB2312" panose="02010609030101010101" pitchFamily="49" charset="-122"/>
            </a:endParaRPr>
          </a:p>
          <a:p>
            <a:pPr lvl="1" eaLnBrk="1" hangingPunct="1"/>
            <a:r>
              <a:rPr kumimoji="1" lang="zh-CN" altLang="en-US" sz="2400" b="1">
                <a:ea typeface="楷体_GB2312" panose="02010609030101010101" pitchFamily="49" charset="-122"/>
              </a:rPr>
              <a:t>第四，指令和数据共用同一个</a:t>
            </a:r>
            <a:r>
              <a:rPr kumimoji="1" lang="en-US" altLang="zh-CN" sz="2400" b="1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ea typeface="楷体_GB2312" panose="02010609030101010101" pitchFamily="49" charset="-122"/>
              </a:rPr>
              <a:t>还是分享不同</a:t>
            </a:r>
            <a:r>
              <a:rPr kumimoji="1" lang="en-US" altLang="zh-CN" sz="2400" b="1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ea typeface="楷体_GB2312" panose="02010609030101010101" pitchFamily="49" charset="-122"/>
              </a:rPr>
              <a:t>。</a:t>
            </a:r>
            <a:endParaRPr kumimoji="1" lang="zh-CN" altLang="en-US" sz="2400" b="1">
              <a:ea typeface="楷体_GB2312" panose="02010609030101010101" pitchFamily="49" charset="-122"/>
            </a:endParaRPr>
          </a:p>
          <a:p>
            <a:pPr lvl="1" eaLnBrk="1" hangingPunct="1"/>
            <a:r>
              <a:rPr kumimoji="1" lang="zh-CN" altLang="en-US" sz="2400" b="1">
                <a:ea typeface="楷体_GB2312" panose="02010609030101010101" pitchFamily="49" charset="-122"/>
              </a:rPr>
              <a:t>第五，</a:t>
            </a:r>
            <a:r>
              <a:rPr kumimoji="1" lang="en-US" altLang="zh-CN" sz="2400" b="1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>
                <a:ea typeface="楷体_GB2312" panose="02010609030101010101" pitchFamily="49" charset="-122"/>
              </a:rPr>
              <a:t>的层次。</a:t>
            </a:r>
            <a:endParaRPr kumimoji="1" lang="zh-CN" altLang="en-US" sz="2400" b="1">
              <a:ea typeface="楷体_GB2312" panose="02010609030101010101" pitchFamily="49" charset="-122"/>
            </a:endParaRP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b="1" dirty="0"/>
              <a:t>四、</a:t>
            </a:r>
            <a:r>
              <a:rPr kumimoji="1" lang="en-US" altLang="zh-CN" b="1" dirty="0"/>
              <a:t>Cache</a:t>
            </a:r>
            <a:r>
              <a:rPr kumimoji="1" lang="zh-CN" altLang="en-US" b="1" dirty="0"/>
              <a:t>的多层次设计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8A1619B5-3C3C-4455-A893-35999F655883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22562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7162" cy="417671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en-US" altLang="zh-CN" sz="2800" b="1" dirty="0">
                <a:ea typeface="新宋体" panose="02010609030101010101" charset="-122"/>
              </a:rPr>
              <a:t>1</a:t>
            </a:r>
            <a:r>
              <a:rPr kumimoji="1" lang="zh-CN" altLang="en-US" sz="2800" b="1" dirty="0">
                <a:ea typeface="新宋体" panose="02010609030101010101" charset="-122"/>
              </a:rPr>
              <a:t>、统一</a:t>
            </a:r>
            <a:r>
              <a:rPr kumimoji="1" lang="en-US" altLang="zh-CN" sz="2800" b="1" dirty="0">
                <a:ea typeface="新宋体" panose="02010609030101010101" charset="-122"/>
              </a:rPr>
              <a:t>Cache</a:t>
            </a:r>
            <a:r>
              <a:rPr kumimoji="1" lang="zh-CN" altLang="en-US" sz="2800" b="1" dirty="0">
                <a:ea typeface="新宋体" panose="02010609030101010101" charset="-122"/>
              </a:rPr>
              <a:t>和分离</a:t>
            </a:r>
            <a:r>
              <a:rPr kumimoji="1" lang="en-US" altLang="zh-CN" sz="2800" b="1" dirty="0">
                <a:ea typeface="新宋体" panose="02010609030101010101" charset="-122"/>
              </a:rPr>
              <a:t>Cache</a:t>
            </a:r>
            <a:endParaRPr kumimoji="1" lang="en-US" altLang="zh-CN" sz="2800" b="1" dirty="0">
              <a:ea typeface="新宋体" panose="02010609030101010101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统一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：</a:t>
            </a:r>
            <a:r>
              <a:rPr kumimoji="1" lang="zh-CN" altLang="en-US" sz="2400" b="1" dirty="0">
                <a:solidFill>
                  <a:schemeClr val="tx1"/>
                </a:solidFill>
                <a:ea typeface="楷体_GB2312" panose="02010609030101010101" pitchFamily="49" charset="-122"/>
              </a:rPr>
              <a:t>只有一个</a:t>
            </a:r>
            <a:r>
              <a:rPr kumimoji="1" lang="en-US" altLang="zh-CN" sz="2400" b="1" dirty="0">
                <a:solidFill>
                  <a:schemeClr val="tx1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solidFill>
                  <a:schemeClr val="tx1"/>
                </a:solidFill>
                <a:ea typeface="楷体_GB2312" panose="02010609030101010101" pitchFamily="49" charset="-122"/>
              </a:rPr>
              <a:t>，指令和数据混放。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分离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：分为</a:t>
            </a:r>
            <a:r>
              <a:rPr kumimoji="1" lang="zh-CN" altLang="en-US" sz="2400" b="1" dirty="0">
                <a:solidFill>
                  <a:srgbClr val="FF0000"/>
                </a:solidFill>
                <a:ea typeface="楷体_GB2312" panose="02010609030101010101" pitchFamily="49" charset="-122"/>
              </a:rPr>
              <a:t>指令</a:t>
            </a:r>
            <a:r>
              <a:rPr kumimoji="1" lang="en-US" altLang="zh-CN" sz="2400" b="1" dirty="0">
                <a:solidFill>
                  <a:srgbClr val="FF0000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solidFill>
                  <a:srgbClr val="FF0000"/>
                </a:solidFill>
                <a:ea typeface="楷体_GB2312" panose="02010609030101010101" pitchFamily="49" charset="-122"/>
              </a:rPr>
              <a:t>和数据</a:t>
            </a:r>
            <a:r>
              <a:rPr kumimoji="1" lang="en-US" altLang="zh-CN" sz="2400" b="1" dirty="0">
                <a:solidFill>
                  <a:srgbClr val="FF0000"/>
                </a:solidFill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。它消除了流水线中指令处理器和执行单元间的竞争，因此，特别适用于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Pentium Ⅱ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和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Power PC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这样的超标量流水线中；是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结构发展的趋势。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sz="2800" b="1" dirty="0">
                <a:ea typeface="新宋体" panose="02010609030101010101" charset="-122"/>
              </a:rPr>
              <a:t>2</a:t>
            </a:r>
            <a:r>
              <a:rPr kumimoji="1" lang="zh-CN" altLang="en-US" sz="2800" b="1" dirty="0">
                <a:ea typeface="新宋体" panose="02010609030101010101" charset="-122"/>
              </a:rPr>
              <a:t>、单级</a:t>
            </a:r>
            <a:r>
              <a:rPr kumimoji="1" lang="en-US" altLang="zh-CN" sz="2800" b="1" dirty="0">
                <a:ea typeface="新宋体" panose="02010609030101010101" charset="-122"/>
              </a:rPr>
              <a:t>Cache</a:t>
            </a:r>
            <a:r>
              <a:rPr kumimoji="1" lang="zh-CN" altLang="en-US" sz="2800" b="1" dirty="0">
                <a:ea typeface="新宋体" panose="02010609030101010101" charset="-122"/>
              </a:rPr>
              <a:t>与两级</a:t>
            </a:r>
            <a:r>
              <a:rPr kumimoji="1" lang="en-US" altLang="zh-CN" sz="2800" b="1" dirty="0">
                <a:ea typeface="新宋体" panose="02010609030101010101" charset="-122"/>
              </a:rPr>
              <a:t>Cache</a:t>
            </a:r>
            <a:endParaRPr kumimoji="1" lang="en-US" altLang="zh-CN" sz="2800" b="1" dirty="0">
              <a:ea typeface="新宋体" panose="02010609030101010101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一级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（）和二级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endParaRPr kumimoji="1" lang="en-US" altLang="zh-CN" sz="2400" b="1" dirty="0">
              <a:ea typeface="楷体_GB2312" panose="02010609030101010101" pitchFamily="49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 sz="2400" b="1" dirty="0">
                <a:ea typeface="楷体_GB2312" panose="02010609030101010101" pitchFamily="49" charset="-122"/>
              </a:rPr>
              <a:t>采用两级</a:t>
            </a:r>
            <a:r>
              <a:rPr kumimoji="1" lang="en-US" altLang="zh-CN" sz="2400" b="1" dirty="0">
                <a:ea typeface="楷体_GB2312" panose="02010609030101010101" pitchFamily="49" charset="-122"/>
              </a:rPr>
              <a:t>Cache</a:t>
            </a:r>
            <a:r>
              <a:rPr kumimoji="1" lang="zh-CN" altLang="en-US" sz="2400" b="1" dirty="0">
                <a:ea typeface="楷体_GB2312" panose="02010609030101010101" pitchFamily="49" charset="-122"/>
              </a:rPr>
              <a:t>结构可以提高性能 </a:t>
            </a:r>
            <a:endParaRPr kumimoji="1" lang="zh-CN" altLang="en-US" sz="2400" b="1" dirty="0">
              <a:ea typeface="楷体_GB2312" panose="02010609030101010101" pitchFamily="49" charset="-122"/>
            </a:endParaRP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b="1"/>
              <a:t>四、</a:t>
            </a:r>
            <a:r>
              <a:rPr kumimoji="1" lang="en-US" altLang="zh-CN" b="1"/>
              <a:t>Cache</a:t>
            </a:r>
            <a:r>
              <a:rPr kumimoji="1" lang="zh-CN" altLang="en-US" b="1"/>
              <a:t>的多层次设计</a:t>
            </a:r>
            <a:endParaRPr kumimoji="1" lang="zh-CN" altLang="en-US" b="1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fld id="{CED30BAB-EFC9-4C52-A012-3B4F2626894A}" type="slidenum">
              <a:rPr lang="en-US" altLang="zh-CN" sz="1400" b="0">
                <a:ea typeface="宋体" panose="02010600030101010101" pitchFamily="2" charset="-122"/>
              </a:rPr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26664" name="Rectangle 8"/>
          <p:cNvSpPr>
            <a:spLocks noGrp="1" noChangeArrowheads="1"/>
          </p:cNvSpPr>
          <p:nvPr>
            <p:ph type="title"/>
          </p:nvPr>
        </p:nvSpPr>
        <p:spPr>
          <a:xfrm>
            <a:off x="1403350" y="260350"/>
            <a:ext cx="5327650" cy="658813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b="1" dirty="0"/>
              <a:t>Pentium Ⅱ</a:t>
            </a:r>
            <a:r>
              <a:rPr kumimoji="1" lang="zh-CN" altLang="en-US" b="1" dirty="0"/>
              <a:t>的</a:t>
            </a:r>
            <a:r>
              <a:rPr kumimoji="1" lang="en-US" altLang="zh-CN" b="1" dirty="0"/>
              <a:t>Cache</a:t>
            </a:r>
            <a:endParaRPr kumimoji="1" lang="en-US" altLang="zh-CN" b="1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0" y="1833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graphicFrame>
        <p:nvGraphicFramePr>
          <p:cNvPr id="326660" name="Object 4"/>
          <p:cNvGraphicFramePr/>
          <p:nvPr/>
        </p:nvGraphicFramePr>
        <p:xfrm>
          <a:off x="1258888" y="908050"/>
          <a:ext cx="5235575" cy="573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3237230" imgH="3562985" progId="Visio.Drawing.11">
                  <p:embed/>
                </p:oleObj>
              </mc:Choice>
              <mc:Fallback>
                <p:oleObj name="" r:id="rId1" imgW="3237230" imgH="3562985" progId="Visio.Drawing.11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908050"/>
                        <a:ext cx="5235575" cy="573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2666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2"/>
          <a:stretch>
            <a:fillRect/>
          </a:stretch>
        </p:blipFill>
        <p:spPr bwMode="auto">
          <a:xfrm>
            <a:off x="428625" y="357188"/>
            <a:ext cx="8286750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2"/>
          <p:cNvSpPr>
            <a:spLocks noChangeArrowheads="1"/>
          </p:cNvSpPr>
          <p:nvPr/>
        </p:nvSpPr>
        <p:spPr bwMode="auto">
          <a:xfrm>
            <a:off x="428625" y="571500"/>
            <a:ext cx="821531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例：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某计算机存储器按字节寻址，设主存容量为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512KB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容量为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16KB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，每块有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个字，每字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32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位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。</a:t>
            </a: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/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/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⑴若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采用直接映射方式，请给出主存地址字段中各段的位数。</a:t>
            </a:r>
            <a:endParaRPr lang="zh-CN" altLang="en-US" sz="2800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  <p:graphicFrame>
        <p:nvGraphicFramePr>
          <p:cNvPr id="41987" name="表格 41986"/>
          <p:cNvGraphicFramePr/>
          <p:nvPr/>
        </p:nvGraphicFramePr>
        <p:xfrm>
          <a:off x="2857500" y="4643438"/>
          <a:ext cx="2000250" cy="1098551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28650"/>
              </a:tblGrid>
              <a:tr h="365866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新宋体" panose="02010609030101010101" charset="-122"/>
                        </a:rPr>
                        <a:t>主存地址各字段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681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新宋体" panose="02010609030101010101" charset="-122"/>
                        </a:rPr>
                        <a:t>标记</a:t>
                      </a:r>
                      <a:endParaRPr lang="zh-CN" altLang="en-US" sz="18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新宋体" panose="02010609030101010101" charset="-122"/>
                        </a:rPr>
                        <a:t>行号</a:t>
                      </a:r>
                      <a:endParaRPr lang="zh-CN" altLang="en-US" sz="18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新宋体" panose="02010609030101010101" charset="-122"/>
                        </a:rPr>
                        <a:t>字</a:t>
                      </a:r>
                      <a:endParaRPr lang="zh-CN" altLang="en-US" sz="18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6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5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8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6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14375" y="3500438"/>
            <a:ext cx="7643813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ea typeface="新宋体" panose="02010609030101010101" charset="-122"/>
              </a:rPr>
              <a:t>解：</a:t>
            </a:r>
            <a:r>
              <a:rPr lang="en-US" altLang="zh-CN" dirty="0">
                <a:ea typeface="新宋体" panose="02010609030101010101" charset="-122"/>
              </a:rPr>
              <a:t> Cache</a:t>
            </a:r>
            <a:r>
              <a:rPr lang="zh-CN" altLang="zh-CN" dirty="0">
                <a:ea typeface="新宋体" panose="02010609030101010101" charset="-122"/>
              </a:rPr>
              <a:t>容量为</a:t>
            </a:r>
            <a:r>
              <a:rPr lang="en-US" altLang="zh-CN" dirty="0">
                <a:ea typeface="新宋体" panose="02010609030101010101" charset="-122"/>
              </a:rPr>
              <a:t>16KB</a:t>
            </a:r>
            <a:r>
              <a:rPr lang="zh-CN" altLang="en-US" dirty="0">
                <a:ea typeface="新宋体" panose="02010609030101010101" charset="-122"/>
              </a:rPr>
              <a:t>，地址为</a:t>
            </a:r>
            <a:r>
              <a:rPr lang="en-US" altLang="zh-CN" dirty="0">
                <a:ea typeface="新宋体" panose="02010609030101010101" charset="-122"/>
              </a:rPr>
              <a:t>14</a:t>
            </a:r>
            <a:r>
              <a:rPr lang="zh-CN" altLang="en-US" dirty="0">
                <a:ea typeface="新宋体" panose="02010609030101010101" charset="-122"/>
              </a:rPr>
              <a:t>位，每行（块）有</a:t>
            </a:r>
            <a:r>
              <a:rPr lang="en-US" altLang="zh-CN" dirty="0">
                <a:ea typeface="新宋体" panose="02010609030101010101" charset="-122"/>
              </a:rPr>
              <a:t>16</a:t>
            </a:r>
            <a:r>
              <a:rPr lang="zh-CN" altLang="en-US" dirty="0">
                <a:ea typeface="新宋体" panose="02010609030101010101" charset="-122"/>
              </a:rPr>
              <a:t>个字，每字</a:t>
            </a:r>
            <a:r>
              <a:rPr lang="en-US" altLang="zh-CN" dirty="0">
                <a:ea typeface="新宋体" panose="02010609030101010101" charset="-122"/>
              </a:rPr>
              <a:t>32</a:t>
            </a:r>
            <a:r>
              <a:rPr lang="zh-CN" altLang="en-US" dirty="0">
                <a:ea typeface="新宋体" panose="02010609030101010101" charset="-122"/>
              </a:rPr>
              <a:t>位，每行</a:t>
            </a:r>
            <a:r>
              <a:rPr lang="en-US" altLang="zh-CN" dirty="0">
                <a:ea typeface="新宋体" panose="02010609030101010101" charset="-122"/>
              </a:rPr>
              <a:t>64</a:t>
            </a:r>
            <a:r>
              <a:rPr lang="zh-CN" altLang="en-US" dirty="0">
                <a:ea typeface="新宋体" panose="02010609030101010101" charset="-122"/>
              </a:rPr>
              <a:t>字节，</a:t>
            </a:r>
            <a:r>
              <a:rPr lang="en-US" altLang="zh-CN" dirty="0">
                <a:ea typeface="新宋体" panose="02010609030101010101" charset="-122"/>
              </a:rPr>
              <a:t>cache</a:t>
            </a:r>
            <a:r>
              <a:rPr lang="zh-CN" altLang="en-US" dirty="0">
                <a:ea typeface="新宋体" panose="02010609030101010101" charset="-122"/>
              </a:rPr>
              <a:t>共有</a:t>
            </a:r>
            <a:r>
              <a:rPr lang="en-US" altLang="zh-CN" dirty="0">
                <a:highlight>
                  <a:srgbClr val="FFFF00"/>
                </a:highlight>
                <a:ea typeface="新宋体" panose="02010609030101010101" charset="-122"/>
              </a:rPr>
              <a:t>256</a:t>
            </a:r>
            <a:r>
              <a:rPr lang="zh-CN" altLang="en-US" dirty="0">
                <a:ea typeface="新宋体" panose="02010609030101010101" charset="-122"/>
              </a:rPr>
              <a:t>行</a:t>
            </a:r>
            <a:r>
              <a:rPr lang="en-US" altLang="zh-CN" dirty="0">
                <a:ea typeface="新宋体" panose="02010609030101010101" charset="-122"/>
              </a:rPr>
              <a:t>(???)</a:t>
            </a:r>
            <a:endParaRPr lang="en-US" altLang="zh-CN" dirty="0"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2"/>
          <p:cNvSpPr>
            <a:spLocks noChangeArrowheads="1"/>
          </p:cNvSpPr>
          <p:nvPr/>
        </p:nvSpPr>
        <p:spPr bwMode="auto">
          <a:xfrm>
            <a:off x="428625" y="571500"/>
            <a:ext cx="821531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例：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某计算机存储器按字节寻址，设主存容量为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512KB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容量为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16KB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，每块有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个字，每字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32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位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。</a:t>
            </a: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/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/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⑵若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采用四路组相联映射，请给出主存地址字段中各段的位数。</a:t>
            </a: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  <p:graphicFrame>
        <p:nvGraphicFramePr>
          <p:cNvPr id="43011" name="表格 43010"/>
          <p:cNvGraphicFramePr/>
          <p:nvPr/>
        </p:nvGraphicFramePr>
        <p:xfrm>
          <a:off x="3000375" y="5143500"/>
          <a:ext cx="2000250" cy="1098551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28650"/>
              </a:tblGrid>
              <a:tr h="365866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新宋体" panose="02010609030101010101" charset="-122"/>
                        </a:rPr>
                        <a:t>主存地址各字段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681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新宋体" panose="02010609030101010101" charset="-122"/>
                        </a:rPr>
                        <a:t>标记</a:t>
                      </a:r>
                      <a:endParaRPr lang="zh-CN" altLang="en-US" sz="18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新宋体" panose="02010609030101010101" charset="-122"/>
                        </a:rPr>
                        <a:t>组</a:t>
                      </a:r>
                      <a:endParaRPr lang="zh-CN" altLang="en-US" sz="18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新宋体" panose="02010609030101010101" charset="-122"/>
                        </a:rPr>
                        <a:t>字</a:t>
                      </a:r>
                      <a:endParaRPr lang="zh-CN" altLang="en-US" sz="18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6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7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6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6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714375" y="3500438"/>
            <a:ext cx="7643813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新宋体" panose="02010609030101010101" charset="-122"/>
              </a:rPr>
              <a:t>解：</a:t>
            </a:r>
            <a:r>
              <a:rPr lang="en-US" altLang="zh-CN">
                <a:ea typeface="新宋体" panose="02010609030101010101" charset="-122"/>
              </a:rPr>
              <a:t> Cache</a:t>
            </a:r>
            <a:r>
              <a:rPr lang="zh-CN" altLang="zh-CN">
                <a:ea typeface="新宋体" panose="02010609030101010101" charset="-122"/>
              </a:rPr>
              <a:t>容量为</a:t>
            </a:r>
            <a:r>
              <a:rPr lang="en-US" altLang="zh-CN">
                <a:ea typeface="新宋体" panose="02010609030101010101" charset="-122"/>
              </a:rPr>
              <a:t>16KB</a:t>
            </a:r>
            <a:r>
              <a:rPr lang="zh-CN" altLang="en-US">
                <a:ea typeface="新宋体" panose="02010609030101010101" charset="-122"/>
              </a:rPr>
              <a:t>，地址为</a:t>
            </a:r>
            <a:r>
              <a:rPr lang="en-US" altLang="zh-CN">
                <a:ea typeface="新宋体" panose="02010609030101010101" charset="-122"/>
              </a:rPr>
              <a:t>14</a:t>
            </a:r>
            <a:r>
              <a:rPr lang="zh-CN" altLang="en-US">
                <a:ea typeface="新宋体" panose="02010609030101010101" charset="-122"/>
              </a:rPr>
              <a:t>位，每行（块）有</a:t>
            </a:r>
            <a:r>
              <a:rPr lang="en-US" altLang="zh-CN">
                <a:ea typeface="新宋体" panose="02010609030101010101" charset="-122"/>
              </a:rPr>
              <a:t>16</a:t>
            </a:r>
            <a:r>
              <a:rPr lang="zh-CN" altLang="en-US">
                <a:ea typeface="新宋体" panose="02010609030101010101" charset="-122"/>
              </a:rPr>
              <a:t>个字，每字</a:t>
            </a:r>
            <a:r>
              <a:rPr lang="en-US" altLang="zh-CN">
                <a:ea typeface="新宋体" panose="02010609030101010101" charset="-122"/>
              </a:rPr>
              <a:t>32</a:t>
            </a:r>
            <a:r>
              <a:rPr lang="zh-CN" altLang="en-US">
                <a:ea typeface="新宋体" panose="02010609030101010101" charset="-122"/>
              </a:rPr>
              <a:t>位，每行</a:t>
            </a:r>
            <a:r>
              <a:rPr lang="en-US" altLang="zh-CN">
                <a:ea typeface="新宋体" panose="02010609030101010101" charset="-122"/>
              </a:rPr>
              <a:t>64</a:t>
            </a:r>
            <a:r>
              <a:rPr lang="zh-CN" altLang="en-US">
                <a:ea typeface="新宋体" panose="02010609030101010101" charset="-122"/>
              </a:rPr>
              <a:t>字节，</a:t>
            </a:r>
            <a:r>
              <a:rPr lang="en-US" altLang="zh-CN">
                <a:ea typeface="新宋体" panose="02010609030101010101" charset="-122"/>
              </a:rPr>
              <a:t>cache</a:t>
            </a:r>
            <a:r>
              <a:rPr lang="zh-CN" altLang="en-US">
                <a:ea typeface="新宋体" panose="02010609030101010101" charset="-122"/>
              </a:rPr>
              <a:t>共有</a:t>
            </a:r>
            <a:r>
              <a:rPr lang="en-US" altLang="zh-CN">
                <a:ea typeface="新宋体" panose="02010609030101010101" charset="-122"/>
              </a:rPr>
              <a:t>256</a:t>
            </a:r>
            <a:r>
              <a:rPr lang="zh-CN" altLang="en-US">
                <a:ea typeface="新宋体" panose="02010609030101010101" charset="-122"/>
              </a:rPr>
              <a:t>行。采用</a:t>
            </a:r>
            <a:r>
              <a:rPr lang="zh-CN" altLang="zh-CN">
                <a:ea typeface="新宋体" panose="02010609030101010101" charset="-122"/>
              </a:rPr>
              <a:t>四路组相联映</a:t>
            </a:r>
            <a:r>
              <a:rPr lang="zh-CN" altLang="en-US">
                <a:ea typeface="新宋体" panose="02010609030101010101" charset="-122"/>
              </a:rPr>
              <a:t>，共</a:t>
            </a:r>
            <a:r>
              <a:rPr lang="en-US" altLang="zh-CN">
                <a:ea typeface="新宋体" panose="02010609030101010101" charset="-122"/>
              </a:rPr>
              <a:t>256/4=64</a:t>
            </a:r>
            <a:r>
              <a:rPr lang="zh-CN" altLang="en-US">
                <a:ea typeface="新宋体" panose="02010609030101010101" charset="-122"/>
              </a:rPr>
              <a:t>组</a:t>
            </a:r>
            <a:endParaRPr lang="en-US" altLang="zh-CN"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2"/>
          <p:cNvSpPr>
            <a:spLocks noChangeArrowheads="1"/>
          </p:cNvSpPr>
          <p:nvPr/>
        </p:nvSpPr>
        <p:spPr bwMode="auto">
          <a:xfrm>
            <a:off x="428625" y="571500"/>
            <a:ext cx="8391847" cy="31085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例：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设主存容量为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512K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*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Cache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容量为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4096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*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，每块有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4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个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16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位的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字，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ea typeface="新宋体" panose="02010609030101010101" charset="-122"/>
              </a:rPr>
              <a:t>访存地址为字地址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。</a:t>
            </a: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（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1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）在全相连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映射方式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下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设计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主存地址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格式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。</a:t>
            </a:r>
            <a:endParaRPr lang="zh-CN" altLang="en-US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（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2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）在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直接映射方式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下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设计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主存地址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格式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(1024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行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)</a:t>
            </a: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（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3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）在</a:t>
            </a:r>
            <a:r>
              <a:rPr lang="en-US" altLang="zh-CN" sz="2800" dirty="0">
                <a:highlight>
                  <a:srgbClr val="FFFF00"/>
                </a:highlight>
                <a:ea typeface="新宋体" panose="02010609030101010101" charset="-122"/>
              </a:rPr>
              <a:t>2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路组相连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映射方式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下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，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设计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主存地址</a:t>
            </a:r>
            <a:r>
              <a:rPr lang="zh-CN" altLang="en-US" sz="2800" dirty="0">
                <a:highlight>
                  <a:srgbClr val="FFFF00"/>
                </a:highlight>
                <a:ea typeface="新宋体" panose="02010609030101010101" charset="-122"/>
              </a:rPr>
              <a:t>格式</a:t>
            </a:r>
            <a:r>
              <a:rPr lang="zh-CN" altLang="zh-CN" sz="2800" dirty="0">
                <a:highlight>
                  <a:srgbClr val="FFFF00"/>
                </a:highlight>
                <a:ea typeface="新宋体" panose="02010609030101010101" charset="-122"/>
              </a:rPr>
              <a:t>。</a:t>
            </a:r>
            <a:endParaRPr lang="en-US" altLang="zh-CN" sz="2800" dirty="0">
              <a:highlight>
                <a:srgbClr val="FFFF00"/>
              </a:highlight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2800" dirty="0">
              <a:highlight>
                <a:srgbClr val="FFFF00"/>
              </a:highlight>
              <a:ea typeface="新宋体" panose="02010609030101010101" charset="-122"/>
            </a:endParaRPr>
          </a:p>
        </p:txBody>
      </p:sp>
      <p:graphicFrame>
        <p:nvGraphicFramePr>
          <p:cNvPr id="44035" name="表格 44034"/>
          <p:cNvGraphicFramePr/>
          <p:nvPr/>
        </p:nvGraphicFramePr>
        <p:xfrm>
          <a:off x="4810125" y="3679825"/>
          <a:ext cx="2428875" cy="1098551"/>
        </p:xfrm>
        <a:graphic>
          <a:graphicData uri="http://schemas.openxmlformats.org/drawingml/2006/table">
            <a:tbl>
              <a:tblPr/>
              <a:tblGrid>
                <a:gridCol w="833438"/>
                <a:gridCol w="831850"/>
                <a:gridCol w="763587"/>
              </a:tblGrid>
              <a:tr h="365866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新宋体" panose="02010609030101010101" charset="-122"/>
                        </a:rPr>
                        <a:t>直接映射主存地址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681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标记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行号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字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6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7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10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2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4051" name="表格 44050"/>
          <p:cNvGraphicFramePr/>
          <p:nvPr/>
        </p:nvGraphicFramePr>
        <p:xfrm>
          <a:off x="714375" y="3679825"/>
          <a:ext cx="2428875" cy="1098551"/>
        </p:xfrm>
        <a:graphic>
          <a:graphicData uri="http://schemas.openxmlformats.org/drawingml/2006/table">
            <a:tbl>
              <a:tblPr/>
              <a:tblGrid>
                <a:gridCol w="1665288"/>
                <a:gridCol w="763587"/>
              </a:tblGrid>
              <a:tr h="365866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新宋体" panose="02010609030101010101" charset="-122"/>
                        </a:rPr>
                        <a:t>全相连映射主存地址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681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标记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字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6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17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2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4064" name="表格 44063"/>
          <p:cNvGraphicFramePr/>
          <p:nvPr/>
        </p:nvGraphicFramePr>
        <p:xfrm>
          <a:off x="714375" y="5143500"/>
          <a:ext cx="3000375" cy="1098551"/>
        </p:xfrm>
        <a:graphic>
          <a:graphicData uri="http://schemas.openxmlformats.org/drawingml/2006/table">
            <a:tbl>
              <a:tblPr/>
              <a:tblGrid>
                <a:gridCol w="1028700"/>
                <a:gridCol w="1028700"/>
                <a:gridCol w="942975"/>
              </a:tblGrid>
              <a:tr h="365866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新宋体" panose="02010609030101010101" charset="-122"/>
                        </a:rPr>
                        <a:t>2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新宋体" panose="02010609030101010101" charset="-122"/>
                        </a:rPr>
                        <a:t>路组相连映射主存地址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681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标记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组号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新宋体" panose="02010609030101010101" charset="-122"/>
                        </a:rPr>
                        <a:t>字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6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8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9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buFontTx/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新宋体" panose="02010609030101010101" charset="-122"/>
                        </a:rPr>
                        <a:t>2</a:t>
                      </a:r>
                      <a:endParaRPr lang="en-US" altLang="zh-CN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新宋体" panose="02010609030101010101" charset="-122"/>
                      </a:endParaRPr>
                    </a:p>
                  </a:txBody>
                  <a:tcPr marT="45733" marB="4573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73914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虚拟存储器和</a:t>
            </a:r>
            <a:r>
              <a:rPr lang="en-US" altLang="zh-CN" sz="2800" b="1" dirty="0">
                <a:latin typeface="Times New Roman" panose="02020603050405020304" pitchFamily="18" charset="0"/>
              </a:rPr>
              <a:t>Cache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的比较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</a:rPr>
              <a:t>Cache</a:t>
            </a:r>
            <a:r>
              <a:rPr lang="zh-CN" altLang="en-US" sz="2800" b="1" dirty="0">
                <a:latin typeface="Times New Roman" panose="02020603050405020304" pitchFamily="18" charset="0"/>
              </a:rPr>
              <a:t>和主存交换数据的频率比较高，而虚存和主存交换数据的频率比较低。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</a:rPr>
              <a:t>Cache </a:t>
            </a:r>
            <a:r>
              <a:rPr lang="zh-CN" altLang="en-US" sz="2800" b="1" dirty="0">
                <a:latin typeface="Times New Roman" panose="02020603050405020304" pitchFamily="18" charset="0"/>
              </a:rPr>
              <a:t>是提高存储系统的访问速度，它的所有功能都是用</a:t>
            </a:r>
            <a:r>
              <a:rPr lang="zh-CN" altLang="en-US" sz="2800" b="1" dirty="0">
                <a:highlight>
                  <a:srgbClr val="FFFF00"/>
                </a:highlight>
                <a:latin typeface="Times New Roman" panose="02020603050405020304" pitchFamily="18" charset="0"/>
              </a:rPr>
              <a:t>硬件</a:t>
            </a:r>
            <a:r>
              <a:rPr lang="zh-CN" altLang="en-US" sz="2800" b="1" dirty="0">
                <a:latin typeface="Times New Roman" panose="02020603050405020304" pitchFamily="18" charset="0"/>
              </a:rPr>
              <a:t>实现。虚存解决的是存储系统的容量，它的所有功能是由</a:t>
            </a:r>
            <a:r>
              <a:rPr lang="zh-CN" altLang="en-US" sz="2800" b="1" dirty="0">
                <a:highlight>
                  <a:srgbClr val="FFFF00"/>
                </a:highlight>
                <a:latin typeface="Times New Roman" panose="02020603050405020304" pitchFamily="18" charset="0"/>
              </a:rPr>
              <a:t>操作系统通过软件实现。</a:t>
            </a:r>
            <a:endParaRPr lang="zh-CN" altLang="en-US" sz="2800" b="1" dirty="0"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</a:rPr>
              <a:t>Cache </a:t>
            </a:r>
            <a:r>
              <a:rPr lang="zh-CN" altLang="en-US" sz="2800" b="1" dirty="0">
                <a:latin typeface="Times New Roman" panose="02020603050405020304" pitchFamily="18" charset="0"/>
              </a:rPr>
              <a:t>块的大小是固定的，每块的容量也比较小。虚存每次交换的量比较大。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7171" name="Group 42"/>
          <p:cNvGrpSpPr/>
          <p:nvPr/>
        </p:nvGrpSpPr>
        <p:grpSpPr bwMode="auto">
          <a:xfrm>
            <a:off x="533400" y="4800600"/>
            <a:ext cx="7488238" cy="1879600"/>
            <a:chOff x="340" y="2659"/>
            <a:chExt cx="4218" cy="998"/>
          </a:xfrm>
        </p:grpSpPr>
        <p:grpSp>
          <p:nvGrpSpPr>
            <p:cNvPr id="7172" name="Group 23"/>
            <p:cNvGrpSpPr/>
            <p:nvPr/>
          </p:nvGrpSpPr>
          <p:grpSpPr bwMode="auto">
            <a:xfrm>
              <a:off x="340" y="2659"/>
              <a:ext cx="3264" cy="988"/>
              <a:chOff x="2256" y="1056"/>
              <a:chExt cx="3264" cy="988"/>
            </a:xfrm>
          </p:grpSpPr>
          <p:sp>
            <p:nvSpPr>
              <p:cNvPr id="7178" name="Text Box 24"/>
              <p:cNvSpPr txBox="1">
                <a:spLocks noChangeArrowheads="1"/>
              </p:cNvSpPr>
              <p:nvPr/>
            </p:nvSpPr>
            <p:spPr bwMode="auto">
              <a:xfrm>
                <a:off x="4115" y="1056"/>
                <a:ext cx="883" cy="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rgbClr val="000099"/>
                    </a:solidFill>
                  </a:rPr>
                  <a:t>     辅助硬件</a:t>
                </a: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7179" name="Text Box 25"/>
              <p:cNvSpPr txBox="1">
                <a:spLocks noChangeArrowheads="1"/>
              </p:cNvSpPr>
              <p:nvPr/>
            </p:nvSpPr>
            <p:spPr bwMode="auto">
              <a:xfrm>
                <a:off x="2256" y="1529"/>
                <a:ext cx="612" cy="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000099"/>
                    </a:solidFill>
                  </a:rPr>
                  <a:t>     CPU</a:t>
                </a:r>
                <a:endParaRPr lang="en-US" altLang="zh-CN">
                  <a:solidFill>
                    <a:srgbClr val="000099"/>
                  </a:solidFill>
                </a:endParaRPr>
              </a:p>
            </p:txBody>
          </p:sp>
          <p:sp>
            <p:nvSpPr>
              <p:cNvPr id="7180" name="Text Box 26"/>
              <p:cNvSpPr txBox="1">
                <a:spLocks noChangeArrowheads="1"/>
              </p:cNvSpPr>
              <p:nvPr/>
            </p:nvSpPr>
            <p:spPr bwMode="auto">
              <a:xfrm>
                <a:off x="4908" y="1529"/>
                <a:ext cx="612" cy="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000099"/>
                  </a:solidFill>
                </a:endParaRPr>
              </a:p>
              <a:p>
                <a:r>
                  <a:rPr lang="zh-CN" altLang="en-US">
                    <a:solidFill>
                      <a:srgbClr val="000099"/>
                    </a:solidFill>
                  </a:rPr>
                  <a:t>   主存</a:t>
                </a:r>
                <a:r>
                  <a:rPr lang="en-US" altLang="zh-CN">
                    <a:solidFill>
                      <a:srgbClr val="000099"/>
                    </a:solidFill>
                  </a:rPr>
                  <a:t>MS</a:t>
                </a:r>
                <a:endParaRPr lang="en-US" altLang="zh-CN">
                  <a:solidFill>
                    <a:srgbClr val="000099"/>
                  </a:solidFill>
                </a:endParaRPr>
              </a:p>
            </p:txBody>
          </p:sp>
          <p:sp>
            <p:nvSpPr>
              <p:cNvPr id="7181" name="Text Box 27"/>
              <p:cNvSpPr txBox="1">
                <a:spLocks noChangeArrowheads="1"/>
              </p:cNvSpPr>
              <p:nvPr/>
            </p:nvSpPr>
            <p:spPr bwMode="auto">
              <a:xfrm>
                <a:off x="3554" y="1530"/>
                <a:ext cx="662" cy="28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0" tIns="0" rIns="0" bIns="0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000099"/>
                    </a:solidFill>
                  </a:rPr>
                  <a:t>   Cache</a:t>
                </a:r>
                <a:endParaRPr lang="en-US" altLang="zh-CN">
                  <a:solidFill>
                    <a:srgbClr val="000099"/>
                  </a:solidFill>
                </a:endParaRPr>
              </a:p>
            </p:txBody>
          </p:sp>
          <p:sp>
            <p:nvSpPr>
              <p:cNvPr id="7182" name="AutoShape 28"/>
              <p:cNvSpPr>
                <a:spLocks noChangeArrowheads="1"/>
              </p:cNvSpPr>
              <p:nvPr/>
            </p:nvSpPr>
            <p:spPr bwMode="auto">
              <a:xfrm>
                <a:off x="4215" y="1604"/>
                <a:ext cx="685" cy="128"/>
              </a:xfrm>
              <a:prstGeom prst="leftRightArrow">
                <a:avLst>
                  <a:gd name="adj1" fmla="val 49648"/>
                  <a:gd name="adj2" fmla="val 68232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83" name="AutoShape 29"/>
              <p:cNvSpPr>
                <a:spLocks noChangeArrowheads="1"/>
              </p:cNvSpPr>
              <p:nvPr/>
            </p:nvSpPr>
            <p:spPr bwMode="auto">
              <a:xfrm>
                <a:off x="2863" y="1605"/>
                <a:ext cx="684" cy="127"/>
              </a:xfrm>
              <a:prstGeom prst="leftRightArrow">
                <a:avLst>
                  <a:gd name="adj1" fmla="val 49648"/>
                  <a:gd name="adj2" fmla="val 68669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84" name="AutoShape 30"/>
              <p:cNvSpPr>
                <a:spLocks noChangeArrowheads="1"/>
              </p:cNvSpPr>
              <p:nvPr/>
            </p:nvSpPr>
            <p:spPr bwMode="auto">
              <a:xfrm>
                <a:off x="2869" y="1861"/>
                <a:ext cx="2031" cy="113"/>
              </a:xfrm>
              <a:prstGeom prst="leftRightArrow">
                <a:avLst>
                  <a:gd name="adj1" fmla="val 50667"/>
                  <a:gd name="adj2" fmla="val 75056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85" name="AutoShape 31"/>
              <p:cNvSpPr>
                <a:spLocks noChangeArrowheads="1"/>
              </p:cNvSpPr>
              <p:nvPr/>
            </p:nvSpPr>
            <p:spPr bwMode="auto">
              <a:xfrm flipV="1">
                <a:off x="4997" y="1163"/>
                <a:ext cx="278" cy="353"/>
              </a:xfrm>
              <a:custGeom>
                <a:avLst/>
                <a:gdLst>
                  <a:gd name="T0" fmla="*/ 215 w 21600"/>
                  <a:gd name="T1" fmla="*/ 0 h 21600"/>
                  <a:gd name="T2" fmla="*/ 151 w 21600"/>
                  <a:gd name="T3" fmla="*/ 84 h 21600"/>
                  <a:gd name="T4" fmla="*/ 181 w 21600"/>
                  <a:gd name="T5" fmla="*/ 84 h 21600"/>
                  <a:gd name="T6" fmla="*/ 181 w 21600"/>
                  <a:gd name="T7" fmla="*/ 257 h 21600"/>
                  <a:gd name="T8" fmla="*/ 0 w 21600"/>
                  <a:gd name="T9" fmla="*/ 257 h 21600"/>
                  <a:gd name="T10" fmla="*/ 0 w 21600"/>
                  <a:gd name="T11" fmla="*/ 353 h 21600"/>
                  <a:gd name="T12" fmla="*/ 249 w 21600"/>
                  <a:gd name="T13" fmla="*/ 353 h 21600"/>
                  <a:gd name="T14" fmla="*/ 249 w 21600"/>
                  <a:gd name="T15" fmla="*/ 84 h 21600"/>
                  <a:gd name="T16" fmla="*/ 278 w 21600"/>
                  <a:gd name="T17" fmla="*/ 84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6681" y="0"/>
                    </a:moveTo>
                    <a:lnTo>
                      <a:pt x="11761" y="5160"/>
                    </a:lnTo>
                    <a:lnTo>
                      <a:pt x="14053" y="5160"/>
                    </a:lnTo>
                    <a:lnTo>
                      <a:pt x="14053" y="15721"/>
                    </a:lnTo>
                    <a:lnTo>
                      <a:pt x="0" y="15721"/>
                    </a:lnTo>
                    <a:lnTo>
                      <a:pt x="0" y="21600"/>
                    </a:lnTo>
                    <a:lnTo>
                      <a:pt x="19308" y="21600"/>
                    </a:lnTo>
                    <a:lnTo>
                      <a:pt x="19308" y="5160"/>
                    </a:lnTo>
                    <a:lnTo>
                      <a:pt x="21600" y="5160"/>
                    </a:lnTo>
                    <a:lnTo>
                      <a:pt x="166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6" name="AutoShape 32"/>
              <p:cNvSpPr>
                <a:spLocks noChangeArrowheads="1"/>
              </p:cNvSpPr>
              <p:nvPr/>
            </p:nvSpPr>
            <p:spPr bwMode="auto">
              <a:xfrm flipH="1" flipV="1">
                <a:off x="3838" y="1163"/>
                <a:ext cx="278" cy="353"/>
              </a:xfrm>
              <a:custGeom>
                <a:avLst/>
                <a:gdLst>
                  <a:gd name="T0" fmla="*/ 215 w 21600"/>
                  <a:gd name="T1" fmla="*/ 0 h 21600"/>
                  <a:gd name="T2" fmla="*/ 151 w 21600"/>
                  <a:gd name="T3" fmla="*/ 84 h 21600"/>
                  <a:gd name="T4" fmla="*/ 181 w 21600"/>
                  <a:gd name="T5" fmla="*/ 84 h 21600"/>
                  <a:gd name="T6" fmla="*/ 181 w 21600"/>
                  <a:gd name="T7" fmla="*/ 257 h 21600"/>
                  <a:gd name="T8" fmla="*/ 0 w 21600"/>
                  <a:gd name="T9" fmla="*/ 257 h 21600"/>
                  <a:gd name="T10" fmla="*/ 0 w 21600"/>
                  <a:gd name="T11" fmla="*/ 353 h 21600"/>
                  <a:gd name="T12" fmla="*/ 249 w 21600"/>
                  <a:gd name="T13" fmla="*/ 353 h 21600"/>
                  <a:gd name="T14" fmla="*/ 249 w 21600"/>
                  <a:gd name="T15" fmla="*/ 84 h 21600"/>
                  <a:gd name="T16" fmla="*/ 278 w 21600"/>
                  <a:gd name="T17" fmla="*/ 84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6681" y="0"/>
                    </a:moveTo>
                    <a:lnTo>
                      <a:pt x="11761" y="5160"/>
                    </a:lnTo>
                    <a:lnTo>
                      <a:pt x="14053" y="5160"/>
                    </a:lnTo>
                    <a:lnTo>
                      <a:pt x="14053" y="15721"/>
                    </a:lnTo>
                    <a:lnTo>
                      <a:pt x="0" y="15721"/>
                    </a:lnTo>
                    <a:lnTo>
                      <a:pt x="0" y="21600"/>
                    </a:lnTo>
                    <a:lnTo>
                      <a:pt x="19308" y="21600"/>
                    </a:lnTo>
                    <a:lnTo>
                      <a:pt x="19308" y="5160"/>
                    </a:lnTo>
                    <a:lnTo>
                      <a:pt x="21600" y="5160"/>
                    </a:lnTo>
                    <a:lnTo>
                      <a:pt x="166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3" name="Text Box 36"/>
            <p:cNvSpPr txBox="1">
              <a:spLocks noChangeArrowheads="1"/>
            </p:cNvSpPr>
            <p:nvPr/>
          </p:nvSpPr>
          <p:spPr bwMode="auto">
            <a:xfrm>
              <a:off x="3923" y="3113"/>
              <a:ext cx="635" cy="44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lang="zh-CN" altLang="en-US"/>
            </a:p>
            <a:p>
              <a:pPr eaLnBrk="1" hangingPunct="1">
                <a:lnSpc>
                  <a:spcPct val="90000"/>
                </a:lnSpc>
              </a:pPr>
              <a:r>
                <a:rPr lang="zh-CN" altLang="en-US"/>
                <a:t>外存</a:t>
              </a:r>
              <a:endParaRPr lang="zh-CN" altLang="en-US"/>
            </a:p>
            <a:p>
              <a:pPr eaLnBrk="1" hangingPunct="1">
                <a:lnSpc>
                  <a:spcPct val="90000"/>
                </a:lnSpc>
              </a:pPr>
              <a:endParaRPr lang="zh-CN" altLang="en-US"/>
            </a:p>
          </p:txBody>
        </p:sp>
        <p:sp>
          <p:nvSpPr>
            <p:cNvPr id="7174" name="AutoShape 37"/>
            <p:cNvSpPr>
              <a:spLocks noChangeArrowheads="1"/>
            </p:cNvSpPr>
            <p:nvPr/>
          </p:nvSpPr>
          <p:spPr bwMode="auto">
            <a:xfrm>
              <a:off x="3607" y="3207"/>
              <a:ext cx="316" cy="400"/>
            </a:xfrm>
            <a:prstGeom prst="leftRightArrow">
              <a:avLst>
                <a:gd name="adj1" fmla="val 50000"/>
                <a:gd name="adj2" fmla="val 20000"/>
              </a:avLst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5" name="Line 38"/>
            <p:cNvSpPr>
              <a:spLocks noChangeShapeType="1"/>
            </p:cNvSpPr>
            <p:nvPr/>
          </p:nvSpPr>
          <p:spPr bwMode="auto">
            <a:xfrm>
              <a:off x="612" y="3430"/>
              <a:ext cx="0" cy="22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6" name="Line 40"/>
            <p:cNvSpPr>
              <a:spLocks noChangeShapeType="1"/>
            </p:cNvSpPr>
            <p:nvPr/>
          </p:nvSpPr>
          <p:spPr bwMode="auto">
            <a:xfrm>
              <a:off x="612" y="3430"/>
              <a:ext cx="31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7" name="Text Box 41"/>
            <p:cNvSpPr txBox="1">
              <a:spLocks noChangeArrowheads="1"/>
            </p:cNvSpPr>
            <p:nvPr/>
          </p:nvSpPr>
          <p:spPr bwMode="auto">
            <a:xfrm>
              <a:off x="567" y="3430"/>
              <a:ext cx="454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/>
                <a:t>  cache</a:t>
              </a:r>
              <a:endParaRPr lang="en-US" altLang="zh-CN" sz="14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主存储器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3598863" cy="44656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特点：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主存储器可以被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CPU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直接存取（访问）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一般由半导体材质构成。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随机存取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：读写任意存储单元所用时间是相同的，与单元地址无关。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与辅存相比，速度快，价格高，容量小。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主存的操作：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读存储器操作：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写存储器操作：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graphicFrame>
        <p:nvGraphicFramePr>
          <p:cNvPr id="22532" name="Object 4"/>
          <p:cNvGraphicFramePr>
            <a:graphicFrameLocks noGrp="1"/>
          </p:cNvGraphicFramePr>
          <p:nvPr>
            <p:ph sz="half" idx="2"/>
          </p:nvPr>
        </p:nvGraphicFramePr>
        <p:xfrm>
          <a:off x="4067175" y="1341438"/>
          <a:ext cx="4608513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806065" imgH="2648585" progId="Visio.Drawing.11">
                  <p:embed/>
                </p:oleObj>
              </mc:Choice>
              <mc:Fallback>
                <p:oleObj name="" r:id="rId3" imgW="2806065" imgH="2648585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7175" y="1341438"/>
                        <a:ext cx="4608513" cy="43481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2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353190" y="4705170"/>
              <a:ext cx="1922760" cy="388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353190" y="4705170"/>
                <a:ext cx="1922760" cy="38880"/>
              </a:xfrm>
              <a:prstGeom prst="rect"/>
            </p:spPr>
          </p:pic>
        </mc:Fallback>
      </mc:AlternateContent>
      <p:grpSp>
        <p:nvGrpSpPr>
          <p:cNvPr id="6" name="组合 5"/>
          <p:cNvGrpSpPr/>
          <p:nvPr/>
        </p:nvGrpSpPr>
        <p:grpSpPr>
          <a:xfrm>
            <a:off x="695070" y="4762410"/>
            <a:ext cx="2431440" cy="286200"/>
            <a:chOff x="695070" y="4762410"/>
            <a:chExt cx="24314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3" name="墨迹 2"/>
                <p14:cNvContentPartPr/>
                <p14:nvPr/>
              </p14:nvContentPartPr>
              <p14:xfrm>
                <a:off x="695070" y="5037810"/>
                <a:ext cx="2431440" cy="10800"/>
              </p14:xfrm>
            </p:contentPart>
          </mc:Choice>
          <mc:Fallback xmlns="">
            <p:pic>
              <p:nvPicPr>
                <p:cNvPr id="3" name="墨迹 2"/>
              </p:nvPicPr>
              <p:blipFill>
                <a:blip r:embed="rId5"/>
              </p:blipFill>
              <p:spPr>
                <a:xfrm>
                  <a:off x="695070" y="5037810"/>
                  <a:ext cx="243144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" p14:bwMode="auto">
              <p14:nvContentPartPr>
                <p14:cNvPr id="4" name="墨迹 3"/>
                <p14:cNvContentPartPr/>
                <p14:nvPr/>
              </p14:nvContentPartPr>
              <p14:xfrm>
                <a:off x="2331630" y="4762410"/>
                <a:ext cx="31320" cy="227880"/>
              </p14:xfrm>
            </p:contentPart>
          </mc:Choice>
          <mc:Fallback xmlns="">
            <p:pic>
              <p:nvPicPr>
                <p:cNvPr id="4" name="墨迹 3"/>
              </p:nvPicPr>
              <p:blipFill>
                <a:blip r:embed="rId7"/>
              </p:blipFill>
              <p:spPr>
                <a:xfrm>
                  <a:off x="2331630" y="4762410"/>
                  <a:ext cx="3132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8" p14:bwMode="auto">
              <p14:nvContentPartPr>
                <p14:cNvPr id="5" name="墨迹 4"/>
                <p14:cNvContentPartPr/>
                <p14:nvPr/>
              </p14:nvContentPartPr>
              <p14:xfrm>
                <a:off x="2314350" y="4799850"/>
                <a:ext cx="630000" cy="190080"/>
              </p14:xfrm>
            </p:contentPart>
          </mc:Choice>
          <mc:Fallback xmlns="">
            <p:pic>
              <p:nvPicPr>
                <p:cNvPr id="5" name="墨迹 4"/>
              </p:nvPicPr>
              <p:blipFill>
                <a:blip r:embed="rId9"/>
              </p:blipFill>
              <p:spPr>
                <a:xfrm>
                  <a:off x="2314350" y="4799850"/>
                  <a:ext cx="630000" cy="1900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4352670" y="3543450"/>
              <a:ext cx="3904560" cy="583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4352670" y="3543450"/>
                <a:ext cx="3904560" cy="58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52310" y="3922530"/>
              <a:ext cx="2256480" cy="403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52310" y="3922530"/>
                <a:ext cx="2256480" cy="40320"/>
              </a:xfrm>
              <a:prstGeom prst="rect"/>
            </p:spPr>
          </p:pic>
        </mc:Fallback>
      </mc:AlternateContent>
      <p:grpSp>
        <p:nvGrpSpPr>
          <p:cNvPr id="11" name="组合 10"/>
          <p:cNvGrpSpPr/>
          <p:nvPr/>
        </p:nvGrpSpPr>
        <p:grpSpPr>
          <a:xfrm>
            <a:off x="1738350" y="4313850"/>
            <a:ext cx="3032640" cy="29880"/>
            <a:chOff x="1738350" y="4313850"/>
            <a:chExt cx="3032640" cy="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4" p14:bwMode="auto">
              <p14:nvContentPartPr>
                <p14:cNvPr id="9" name="墨迹 8"/>
                <p14:cNvContentPartPr/>
                <p14:nvPr/>
              </p14:nvContentPartPr>
              <p14:xfrm>
                <a:off x="1738350" y="4318170"/>
                <a:ext cx="1140840" cy="2556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15"/>
              </p:blipFill>
              <p:spPr>
                <a:xfrm>
                  <a:off x="1738350" y="4318170"/>
                  <a:ext cx="1140840" cy="2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6" p14:bwMode="auto">
              <p14:nvContentPartPr>
                <p14:cNvPr id="10" name="墨迹 9"/>
                <p14:cNvContentPartPr/>
                <p14:nvPr/>
              </p14:nvContentPartPr>
              <p14:xfrm>
                <a:off x="3371670" y="4313850"/>
                <a:ext cx="1399320" cy="10800"/>
              </p14:xfrm>
            </p:contentPart>
          </mc:Choice>
          <mc:Fallback xmlns="">
            <p:pic>
              <p:nvPicPr>
                <p:cNvPr id="10" name="墨迹 9"/>
              </p:nvPicPr>
              <p:blipFill>
                <a:blip r:embed="rId17"/>
              </p:blipFill>
              <p:spPr>
                <a:xfrm>
                  <a:off x="3371670" y="4313850"/>
                  <a:ext cx="1399320" cy="108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1637910" y="5408970"/>
              <a:ext cx="1654920" cy="493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1637910" y="5408970"/>
                <a:ext cx="1654920" cy="49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3590910" y="5143290"/>
              <a:ext cx="1599480" cy="2952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3590910" y="5143290"/>
                <a:ext cx="1599480" cy="2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-828810" y="1562010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-828810" y="156201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058310" y="3486210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10058310" y="348621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867270" y="4724610"/>
              <a:ext cx="151380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867270" y="4724610"/>
                <a:ext cx="1513800" cy="360"/>
              </a:xfrm>
              <a:prstGeom prst="rect"/>
            </p:spPr>
          </p:pic>
        </mc:Fallback>
      </mc:AlternateContent>
      <p:grpSp>
        <p:nvGrpSpPr>
          <p:cNvPr id="5" name="组合 4"/>
          <p:cNvGrpSpPr/>
          <p:nvPr/>
        </p:nvGrpSpPr>
        <p:grpSpPr>
          <a:xfrm>
            <a:off x="1161990" y="5037090"/>
            <a:ext cx="7076520" cy="118080"/>
            <a:chOff x="1161990" y="5037090"/>
            <a:chExt cx="70765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3" name="墨迹 2"/>
                <p14:cNvContentPartPr/>
                <p14:nvPr/>
              </p14:nvContentPartPr>
              <p14:xfrm>
                <a:off x="1161990" y="5037090"/>
                <a:ext cx="4457160" cy="118080"/>
              </p14:xfrm>
            </p:contentPart>
          </mc:Choice>
          <mc:Fallback xmlns="">
            <p:pic>
              <p:nvPicPr>
                <p:cNvPr id="3" name="墨迹 2"/>
              </p:nvPicPr>
              <p:blipFill>
                <a:blip r:embed="rId5"/>
              </p:blipFill>
              <p:spPr>
                <a:xfrm>
                  <a:off x="1161990" y="5037090"/>
                  <a:ext cx="4457160" cy="11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" p14:bwMode="auto">
              <p14:nvContentPartPr>
                <p14:cNvPr id="4" name="墨迹 3"/>
                <p14:cNvContentPartPr/>
                <p14:nvPr/>
              </p14:nvContentPartPr>
              <p14:xfrm>
                <a:off x="5991390" y="5067330"/>
                <a:ext cx="2247120" cy="360"/>
              </p14:xfrm>
            </p:contentPart>
          </mc:Choice>
          <mc:Fallback xmlns="">
            <p:pic>
              <p:nvPicPr>
                <p:cNvPr id="4" name="墨迹 3"/>
              </p:nvPicPr>
              <p:blipFill>
                <a:blip r:embed="rId7"/>
              </p:blipFill>
              <p:spPr>
                <a:xfrm>
                  <a:off x="5991390" y="5067330"/>
                  <a:ext cx="224712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1095390" y="5504370"/>
              <a:ext cx="6190560" cy="10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1095390" y="5504370"/>
                <a:ext cx="6190560" cy="10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762000" y="58674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程序进行虚地址到实地址转换的过程称为程序的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再定位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762000" y="25908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(</a:t>
            </a:r>
            <a:r>
              <a:rPr lang="zh-CN" altLang="en-US" sz="2400"/>
              <a:t>虚地址</a:t>
            </a:r>
            <a:r>
              <a:rPr lang="en-US" altLang="zh-CN" sz="2400"/>
              <a:t>)</a:t>
            </a:r>
            <a:endParaRPr lang="zh-CN" altLang="en-US" sz="2400"/>
          </a:p>
        </p:txBody>
      </p:sp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762000" y="45720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(</a:t>
            </a:r>
            <a:r>
              <a:rPr lang="zh-CN" altLang="en-US" sz="2400"/>
              <a:t>实地址</a:t>
            </a:r>
            <a:r>
              <a:rPr lang="en-US" altLang="zh-CN" sz="2400"/>
              <a:t>)</a:t>
            </a:r>
            <a:endParaRPr lang="zh-CN" altLang="en-US" sz="24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685800" y="228600"/>
            <a:ext cx="7772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tx2"/>
                </a:solidFill>
              </a:rPr>
              <a:t>虚实地址的变换过程（段式）</a:t>
            </a:r>
            <a:endParaRPr lang="zh-CN" altLang="en-US" sz="3200" b="1">
              <a:solidFill>
                <a:schemeClr val="tx2"/>
              </a:solidFill>
            </a:endParaRPr>
          </a:p>
        </p:txBody>
      </p:sp>
      <p:pic>
        <p:nvPicPr>
          <p:cNvPr id="14339" name="Picture 3" descr="图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153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1"/>
          <p:cNvSpPr txBox="1">
            <a:spLocks noChangeArrowheads="1"/>
          </p:cNvSpPr>
          <p:nvPr/>
        </p:nvSpPr>
        <p:spPr bwMode="auto">
          <a:xfrm>
            <a:off x="3863975" y="6384925"/>
            <a:ext cx="9366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图</a:t>
            </a:r>
            <a:r>
              <a:rPr lang="en-US" altLang="zh-CN"/>
              <a:t>3.39</a:t>
            </a:r>
            <a:endParaRPr lang="en-US" altLang="zh-CN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主存储器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20038" cy="4032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主存储器按其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功能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可分为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ROM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一、随机读写存储器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RAM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 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二、只读存储器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ROM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  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三、高性能的主存储器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ChangeArrowheads="1"/>
          </p:cNvSpPr>
          <p:nvPr/>
        </p:nvSpPr>
        <p:spPr bwMode="auto">
          <a:xfrm>
            <a:off x="685800" y="304800"/>
            <a:ext cx="7772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tx2"/>
                </a:solidFill>
              </a:rPr>
              <a:t>虚实地址的变换过程（页式）</a:t>
            </a:r>
            <a:endParaRPr lang="zh-CN" altLang="en-US" sz="3200" b="1">
              <a:solidFill>
                <a:schemeClr val="tx2"/>
              </a:solidFill>
            </a:endParaRPr>
          </a:p>
        </p:txBody>
      </p:sp>
      <p:pic>
        <p:nvPicPr>
          <p:cNvPr id="19459" name="Picture 4" descr="11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文本框 1"/>
          <p:cNvSpPr txBox="1">
            <a:spLocks noChangeArrowheads="1"/>
          </p:cNvSpPr>
          <p:nvPr/>
        </p:nvSpPr>
        <p:spPr bwMode="auto">
          <a:xfrm>
            <a:off x="6075363" y="5588000"/>
            <a:ext cx="9382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图</a:t>
            </a:r>
            <a:r>
              <a:rPr lang="en-US" altLang="zh-CN"/>
              <a:t>3.37</a:t>
            </a:r>
            <a:endParaRPr lang="en-US" altLang="zh-CN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6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38200" y="0"/>
            <a:ext cx="7772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tx2"/>
                </a:solidFill>
              </a:rPr>
              <a:t>虚实地址的变换过程（段页式）</a:t>
            </a:r>
            <a:endParaRPr lang="zh-CN" altLang="en-US" sz="3200" b="1">
              <a:solidFill>
                <a:schemeClr val="tx2"/>
              </a:solidFill>
            </a:endParaRPr>
          </a:p>
        </p:txBody>
      </p:sp>
      <p:pic>
        <p:nvPicPr>
          <p:cNvPr id="24579" name="Picture 3" descr="11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658813"/>
            <a:ext cx="81534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61463" cy="651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2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5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存储体系概述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803116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、存储器的分类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、主存储器的性能指标 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3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、存储器的层次结构  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1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一、随机读写存储器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RAM</a:t>
            </a:r>
            <a:endParaRPr kumimoji="1" lang="en-US" altLang="zh-CN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579" name="Object 8"/>
          <p:cNvGraphicFramePr>
            <a:graphicFrameLocks noGrp="1"/>
          </p:cNvGraphicFramePr>
          <p:nvPr>
            <p:ph sz="half" idx="2"/>
          </p:nvPr>
        </p:nvGraphicFramePr>
        <p:xfrm>
          <a:off x="928688" y="1412875"/>
          <a:ext cx="6929437" cy="533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5095875" imgH="4305300" progId="Paint.Picture">
                  <p:embed/>
                </p:oleObj>
              </mc:Choice>
              <mc:Fallback>
                <p:oleObj name="" r:id="rId1" imgW="5095875" imgH="43053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8688" y="1412875"/>
                        <a:ext cx="6929437" cy="53324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转换后援缓冲器</a:t>
            </a:r>
            <a:r>
              <a:rPr lang="en-US" altLang="zh-CN"/>
              <a:t>(TLB)/</a:t>
            </a:r>
            <a:r>
              <a:rPr lang="zh-CN" altLang="en-US"/>
              <a:t>快表</a:t>
            </a:r>
            <a:endParaRPr lang="zh-CN" altLang="en-US"/>
          </a:p>
        </p:txBody>
      </p:sp>
      <p:sp>
        <p:nvSpPr>
          <p:cNvPr id="2969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000" dirty="0"/>
              <a:t>由于页表通常在主存中，因而即使逻辑页已经在主存中，也至少要访问两次物理存储器才能实现一次访存，这将使虚拟存储器的存取时间加倍。为了避免对主存访问次数的增多，可以对页表本身实行二级缓存，把页表中的最活跃的部分存放在高速存储器中，组成</a:t>
            </a:r>
            <a:r>
              <a:rPr lang="zh-CN" altLang="en-US" sz="3000" b="1" dirty="0"/>
              <a:t>快表</a:t>
            </a:r>
            <a:r>
              <a:rPr lang="zh-CN" altLang="en-US" sz="3000" dirty="0"/>
              <a:t>。</a:t>
            </a:r>
            <a:r>
              <a:rPr lang="zh-CN" altLang="en-US" sz="3000" dirty="0">
                <a:highlight>
                  <a:srgbClr val="FFFF00"/>
                </a:highlight>
              </a:rPr>
              <a:t>这个专用于页表缓存的高速存储部件通常称为</a:t>
            </a:r>
            <a:r>
              <a:rPr lang="zh-CN" altLang="en-US" sz="3000" b="1" dirty="0">
                <a:highlight>
                  <a:srgbClr val="FFFF00"/>
                </a:highlight>
              </a:rPr>
              <a:t>转换后援缓冲器</a:t>
            </a:r>
            <a:r>
              <a:rPr lang="zh-CN" altLang="zh-CN" sz="3000" b="1" dirty="0">
                <a:highlight>
                  <a:srgbClr val="FFFF00"/>
                </a:highlight>
              </a:rPr>
              <a:t>(TLB)</a:t>
            </a:r>
            <a:r>
              <a:rPr lang="en-US" altLang="zh-CN" sz="3000" dirty="0">
                <a:highlight>
                  <a:srgbClr val="FFFF00"/>
                </a:highlight>
              </a:rPr>
              <a:t>。 </a:t>
            </a:r>
            <a:r>
              <a:rPr lang="en-US" altLang="zh-CN" sz="3000" dirty="0" err="1">
                <a:highlight>
                  <a:srgbClr val="FFFF00"/>
                </a:highlight>
              </a:rPr>
              <a:t>保存在主存中的完整页表</a:t>
            </a:r>
            <a:r>
              <a:rPr lang="zh-CN" altLang="en-US" sz="3000" dirty="0">
                <a:highlight>
                  <a:srgbClr val="FFFF00"/>
                </a:highlight>
              </a:rPr>
              <a:t>则称为</a:t>
            </a:r>
            <a:r>
              <a:rPr lang="zh-CN" altLang="en-US" sz="3000" b="1" dirty="0">
                <a:highlight>
                  <a:srgbClr val="FFFF00"/>
                </a:highlight>
              </a:rPr>
              <a:t>慢表</a:t>
            </a:r>
            <a:r>
              <a:rPr lang="zh-CN" altLang="en-US" sz="3000" dirty="0">
                <a:highlight>
                  <a:srgbClr val="FFFF00"/>
                </a:highlight>
              </a:rPr>
              <a:t>。</a:t>
            </a:r>
            <a:endParaRPr lang="zh-CN" altLang="en-US" sz="30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转换后援缓冲器</a:t>
            </a:r>
            <a:r>
              <a:rPr lang="en-US" altLang="zh-CN"/>
              <a:t>(TLB)/</a:t>
            </a:r>
            <a:r>
              <a:rPr lang="zh-CN" altLang="en-US"/>
              <a:t>快表</a:t>
            </a:r>
            <a:endParaRPr lang="zh-CN" altLang="en-US"/>
          </a:p>
        </p:txBody>
      </p:sp>
      <p:sp>
        <p:nvSpPr>
          <p:cNvPr id="3072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4" name="Picture 1" descr="C:\Documents and Settings\Administrator\Application Data\Tencent\Users\68046508\QQ\WinTemp\RichOle\4I4GK97$XV53WCXTHOMG%0K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4582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1"/>
          <p:cNvSpPr txBox="1">
            <a:spLocks noChangeArrowheads="1"/>
          </p:cNvSpPr>
          <p:nvPr/>
        </p:nvSpPr>
        <p:spPr bwMode="auto">
          <a:xfrm>
            <a:off x="838200" y="6323013"/>
            <a:ext cx="9366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图</a:t>
            </a:r>
            <a:r>
              <a:rPr lang="en-US" altLang="zh-CN"/>
              <a:t>3.38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523230" y="5591310"/>
              <a:ext cx="1669680" cy="9637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523230" y="5591310"/>
                <a:ext cx="1669680" cy="96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1150830" y="2344830"/>
              <a:ext cx="1718640" cy="9532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1150830" y="2344830"/>
                <a:ext cx="1718640" cy="953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6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9705870" y="3171570"/>
              <a:ext cx="36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9705870" y="317157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121950" y="3009210"/>
              <a:ext cx="528120" cy="6987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121950" y="3009210"/>
                <a:ext cx="528120" cy="69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9677070" y="3504930"/>
              <a:ext cx="36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9677070" y="350493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9144000" cy="608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5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838200"/>
          </a:xfrm>
        </p:spPr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常用的页面替换算法（</a:t>
            </a:r>
            <a:r>
              <a:rPr lang="en-US" altLang="zh-CN" b="1">
                <a:ea typeface="黑体" panose="02010609060101010101" pitchFamily="49" charset="-122"/>
              </a:rPr>
              <a:t>1</a:t>
            </a:r>
            <a:r>
              <a:rPr lang="zh-CN" altLang="en-US" b="1">
                <a:ea typeface="黑体" panose="02010609060101010101" pitchFamily="49" charset="-122"/>
              </a:rPr>
              <a:t>）</a:t>
            </a:r>
            <a:endParaRPr lang="zh-CN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8001000" cy="5334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先进先出算法</a:t>
            </a:r>
            <a:r>
              <a:rPr lang="en-US" altLang="zh-CN" sz="3600">
                <a:solidFill>
                  <a:srgbClr val="FF0000"/>
                </a:solidFill>
                <a:ea typeface="黑体" panose="02010609060101010101" pitchFamily="49" charset="-122"/>
              </a:rPr>
              <a:t>(FIFO</a:t>
            </a:r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3600">
                <a:ea typeface="黑体" panose="02010609060101010101" pitchFamily="49" charset="-122"/>
              </a:rPr>
              <a:t>（</a:t>
            </a:r>
            <a:r>
              <a:rPr lang="en-US" altLang="zh-CN" sz="3600">
                <a:ea typeface="黑体" panose="02010609060101010101" pitchFamily="49" charset="-122"/>
              </a:rPr>
              <a:t>First Input First Output</a:t>
            </a:r>
            <a:r>
              <a:rPr lang="zh-CN" altLang="en-US" sz="3600">
                <a:ea typeface="黑体" panose="02010609060101010101" pitchFamily="49" charset="-122"/>
              </a:rPr>
              <a:t>）</a:t>
            </a:r>
            <a:r>
              <a:rPr lang="en-US" altLang="zh-CN" sz="3600">
                <a:ea typeface="黑体" panose="02010609060101010101" pitchFamily="49" charset="-122"/>
              </a:rPr>
              <a:t>,</a:t>
            </a:r>
            <a:r>
              <a:rPr lang="zh-CN" altLang="en-US" sz="3600">
                <a:ea typeface="黑体" panose="02010609060101010101" pitchFamily="49" charset="-122"/>
              </a:rPr>
              <a:t>又称轮转法（</a:t>
            </a:r>
            <a:r>
              <a:rPr lang="en-US" altLang="zh-CN" sz="3600">
                <a:ea typeface="黑体" panose="02010609060101010101" pitchFamily="49" charset="-122"/>
              </a:rPr>
              <a:t>RR</a:t>
            </a:r>
            <a:r>
              <a:rPr lang="zh-CN" altLang="en-US" sz="3600">
                <a:ea typeface="黑体" panose="02010609060101010101" pitchFamily="49" charset="-122"/>
              </a:rPr>
              <a:t>）：先进入内存的页面先替换。优点：实现简单。缺点：常用的也会被淘汰。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循环检测法：</a:t>
            </a:r>
            <a:r>
              <a:rPr lang="zh-CN" altLang="en-US" sz="3600">
                <a:ea typeface="黑体" panose="02010609060101010101" pitchFamily="49" charset="-122"/>
              </a:rPr>
              <a:t>让循环多的页面留在内存。记录对页面的访问时间间隔。淘汰时间间隔大的页面。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3600">
                <a:ea typeface="黑体" panose="02010609060101010101" pitchFamily="49" charset="-122"/>
              </a:rPr>
              <a:t>   优点：适合循环多的大程序。缺点：费时、费空间。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3600">
                <a:ea typeface="黑体" panose="02010609060101010101" pitchFamily="49" charset="-122"/>
              </a:rPr>
              <a:t>    </a:t>
            </a:r>
            <a:endParaRPr lang="zh-CN" altLang="en-US" sz="360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常用的页面替换算法（</a:t>
            </a:r>
            <a:r>
              <a:rPr lang="en-US" altLang="zh-CN" b="1">
                <a:ea typeface="黑体" panose="02010609060101010101" pitchFamily="49" charset="-122"/>
              </a:rPr>
              <a:t>2</a:t>
            </a:r>
            <a:r>
              <a:rPr lang="zh-CN" altLang="en-US" b="1">
                <a:ea typeface="黑体" panose="02010609060101010101" pitchFamily="49" charset="-122"/>
              </a:rPr>
              <a:t>）</a:t>
            </a: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最近最少使用页面先淘汰</a:t>
            </a:r>
            <a:r>
              <a:rPr lang="zh-CN" altLang="en-US" sz="3600">
                <a:ea typeface="黑体" panose="02010609060101010101" pitchFamily="49" charset="-122"/>
              </a:rPr>
              <a:t>（</a:t>
            </a:r>
            <a:r>
              <a:rPr lang="en-US" altLang="zh-CN" sz="3600">
                <a:ea typeface="黑体" panose="02010609060101010101" pitchFamily="49" charset="-122"/>
              </a:rPr>
              <a:t>LRU</a:t>
            </a:r>
            <a:r>
              <a:rPr lang="zh-CN" altLang="en-US" sz="3600">
                <a:ea typeface="黑体" panose="02010609060101010101" pitchFamily="49" charset="-122"/>
              </a:rPr>
              <a:t>）      （</a:t>
            </a:r>
            <a:r>
              <a:rPr lang="en-US" altLang="zh-CN" sz="3600">
                <a:ea typeface="黑体" panose="02010609060101010101" pitchFamily="49" charset="-122"/>
              </a:rPr>
              <a:t>Least Recently Used</a:t>
            </a:r>
            <a:r>
              <a:rPr lang="zh-CN" altLang="en-US" sz="3600">
                <a:ea typeface="黑体" panose="02010609060101010101" pitchFamily="49" charset="-122"/>
              </a:rPr>
              <a:t>）：淘汰最近一段时间最久没访问的页面。系统开销小。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最不经常使用的页面先淘汰</a:t>
            </a:r>
            <a:r>
              <a:rPr lang="zh-CN" altLang="en-US" sz="3600">
                <a:ea typeface="黑体" panose="02010609060101010101" pitchFamily="49" charset="-122"/>
              </a:rPr>
              <a:t>（</a:t>
            </a:r>
            <a:r>
              <a:rPr lang="en-US" altLang="zh-CN" sz="3600">
                <a:ea typeface="黑体" panose="02010609060101010101" pitchFamily="49" charset="-122"/>
              </a:rPr>
              <a:t>LFU</a:t>
            </a:r>
            <a:r>
              <a:rPr lang="zh-CN" altLang="en-US" sz="3600">
                <a:ea typeface="黑体" panose="02010609060101010101" pitchFamily="49" charset="-122"/>
              </a:rPr>
              <a:t>）（</a:t>
            </a:r>
            <a:r>
              <a:rPr lang="en-US" altLang="zh-CN" sz="3600">
                <a:ea typeface="黑体" panose="02010609060101010101" pitchFamily="49" charset="-122"/>
              </a:rPr>
              <a:t>Least Frequent Used</a:t>
            </a:r>
            <a:r>
              <a:rPr lang="zh-CN" altLang="en-US" sz="3600">
                <a:ea typeface="黑体" panose="02010609060101010101" pitchFamily="49" charset="-122"/>
              </a:rPr>
              <a:t>）：淘汰最近一段时间访问次数最少的页面。对每一页设访问计数器。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一、随机读写存储器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RAM</a:t>
            </a:r>
            <a:endParaRPr kumimoji="1" lang="en-US" altLang="zh-CN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04138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、静态存储器（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SRAM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）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、动态存储器（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DRAM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）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3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、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SRAM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和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DRAM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的对比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4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38200"/>
          </a:xfrm>
        </p:spPr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常用的页面替换算法（</a:t>
            </a:r>
            <a:r>
              <a:rPr lang="en-US" altLang="zh-CN" b="1">
                <a:ea typeface="黑体" panose="02010609060101010101" pitchFamily="49" charset="-122"/>
              </a:rPr>
              <a:t>3</a:t>
            </a:r>
            <a:r>
              <a:rPr lang="zh-CN" altLang="en-US" b="1">
                <a:ea typeface="黑体" panose="02010609060101010101" pitchFamily="49" charset="-122"/>
              </a:rPr>
              <a:t>）</a:t>
            </a:r>
            <a:endParaRPr lang="zh-CN" altLang="zh-CN" b="1">
              <a:ea typeface="黑体" panose="02010609060101010101" pitchFamily="49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763000" cy="495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最近没有使用页面先替换（</a:t>
            </a:r>
            <a:r>
              <a:rPr lang="en-US" altLang="zh-CN" sz="3600">
                <a:solidFill>
                  <a:srgbClr val="FF0000"/>
                </a:solidFill>
                <a:ea typeface="黑体" panose="02010609060101010101" pitchFamily="49" charset="-122"/>
              </a:rPr>
              <a:t>NUR</a:t>
            </a:r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）：</a:t>
            </a:r>
            <a:r>
              <a:rPr lang="zh-CN" altLang="en-US" sz="3600">
                <a:ea typeface="黑体" panose="02010609060101010101" pitchFamily="49" charset="-122"/>
              </a:rPr>
              <a:t>设访问位。选访问位为零的页面进行淘汰。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最优替换算法（</a:t>
            </a:r>
            <a:r>
              <a:rPr lang="en-US" altLang="zh-CN" sz="3600">
                <a:solidFill>
                  <a:srgbClr val="FF0000"/>
                </a:solidFill>
                <a:ea typeface="黑体" panose="02010609060101010101" pitchFamily="49" charset="-122"/>
              </a:rPr>
              <a:t>OPT</a:t>
            </a:r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）：</a:t>
            </a:r>
            <a:r>
              <a:rPr lang="zh-CN" altLang="en-US" sz="3600">
                <a:ea typeface="黑体" panose="02010609060101010101" pitchFamily="49" charset="-122"/>
              </a:rPr>
              <a:t>是理想算法。系统预测作业将要访问的页面。替换预测不被访问或长时间后才被访问中的页面。</a:t>
            </a:r>
            <a:endParaRPr lang="zh-CN" altLang="en-US" sz="360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随机数替换页面算法：</a:t>
            </a:r>
            <a:r>
              <a:rPr lang="zh-CN" altLang="en-US" sz="3600">
                <a:ea typeface="黑体" panose="02010609060101010101" pitchFamily="49" charset="-122"/>
              </a:rPr>
              <a:t>无法确定哪些被访问页最可能不使用时，随机替换一页。</a:t>
            </a:r>
            <a:endParaRPr lang="zh-CN" altLang="en-US" sz="360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04800"/>
            <a:ext cx="88392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例：设某虚存有如下</a:t>
            </a:r>
            <a:r>
              <a:rPr lang="zh-CN" altLang="en-US" sz="28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快表放在相联存储器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中，其容量为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8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个存储单元，问：按如下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个虚拟地址访问主存，主存的实际地址码是多少？（设地址均为</a:t>
            </a:r>
            <a:r>
              <a:rPr lang="en-US" altLang="zh-CN" sz="2800" b="1" dirty="0">
                <a:latin typeface="Times New Roman" panose="02020603050405020304" pitchFamily="18" charset="0"/>
                <a:ea typeface="新宋体" panose="02010609030101010101" charset="-122"/>
              </a:rPr>
              <a:t>16</a:t>
            </a:r>
            <a:r>
              <a:rPr lang="zh-CN" altLang="en-US" sz="2800" b="1" dirty="0">
                <a:latin typeface="Times New Roman" panose="02020603050405020304" pitchFamily="18" charset="0"/>
                <a:ea typeface="新宋体" panose="02010609030101010101" charset="-122"/>
              </a:rPr>
              <a:t>进制）</a:t>
            </a:r>
            <a:endParaRPr lang="zh-CN" altLang="en-US" sz="2800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39939" name="Object 4"/>
          <p:cNvGraphicFramePr/>
          <p:nvPr/>
        </p:nvGraphicFramePr>
        <p:xfrm>
          <a:off x="609600" y="1828800"/>
          <a:ext cx="3622675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095500" imgH="1571625" progId="Word.Picture.8">
                  <p:embed/>
                </p:oleObj>
              </mc:Choice>
              <mc:Fallback>
                <p:oleObj name="" r:id="rId1" imgW="2095500" imgH="1571625" progId="Word.Picture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28800"/>
                        <a:ext cx="3622675" cy="295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5"/>
          <p:cNvGraphicFramePr/>
          <p:nvPr/>
        </p:nvGraphicFramePr>
        <p:xfrm>
          <a:off x="5168900" y="1981200"/>
          <a:ext cx="3690938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2638425" imgH="1495425" progId="Word.Picture.8">
                  <p:embed/>
                </p:oleObj>
              </mc:Choice>
              <mc:Fallback>
                <p:oleObj name="" r:id="rId3" imgW="2638425" imgH="1495425" progId="Word.Picture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1981200"/>
                        <a:ext cx="3690938" cy="281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433388" y="4876800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新宋体" panose="02010609030101010101" charset="-122"/>
              </a:rPr>
              <a:t>解：</a:t>
            </a:r>
            <a:r>
              <a:rPr lang="en-US" altLang="zh-CN" sz="2400" b="1">
                <a:latin typeface="Times New Roman" panose="02020603050405020304" pitchFamily="18" charset="0"/>
                <a:ea typeface="新宋体" panose="02010609030101010101" charset="-122"/>
              </a:rPr>
              <a:t>(1)80000H+0324H=80324H</a:t>
            </a:r>
            <a:endParaRPr lang="en-US" altLang="zh-CN" sz="2400" b="1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新宋体" panose="02010609030101010101" charset="-122"/>
              </a:rPr>
              <a:t>      (2)96000H+0128H=96128H</a:t>
            </a:r>
            <a:endParaRPr lang="en-US" altLang="zh-CN" sz="2400" b="1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新宋体" panose="02010609030101010101" charset="-122"/>
              </a:rPr>
              <a:t>      (3)</a:t>
            </a:r>
            <a:r>
              <a:rPr lang="zh-CN" altLang="en-US" sz="2400" b="1">
                <a:latin typeface="Times New Roman" panose="02020603050405020304" pitchFamily="18" charset="0"/>
                <a:ea typeface="新宋体" panose="02010609030101010101" charset="-122"/>
              </a:rPr>
              <a:t>去辅存中查找</a:t>
            </a:r>
            <a:r>
              <a:rPr lang="en-US" altLang="zh-CN" sz="2400" b="1"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zh-CN" altLang="en-US" sz="2400" b="1">
                <a:latin typeface="Times New Roman" panose="02020603050405020304" pitchFamily="18" charset="0"/>
                <a:ea typeface="新宋体" panose="02010609030101010101" charset="-122"/>
              </a:rPr>
              <a:t>快表中无</a:t>
            </a:r>
            <a:r>
              <a:rPr lang="en-US" altLang="zh-CN" sz="2400" b="1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endParaRPr lang="zh-CN" altLang="en-US" sz="2400" b="1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733425"/>
            <a:ext cx="8459788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81400" y="153988"/>
            <a:ext cx="236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研究生入学试题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71975"/>
            <a:ext cx="8991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0198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3582764" y="4982481"/>
              <a:ext cx="1451160" cy="39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3582764" y="4982481"/>
                <a:ext cx="1451160" cy="396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0198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35013" y="4471988"/>
            <a:ext cx="7673975" cy="22467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、主存物理地址：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28bit(20+3+5)</a:t>
            </a:r>
            <a:endParaRPr lang="en-US" altLang="zh-CN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TLB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每项都有比较器，全相连，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SRAM</a:t>
            </a:r>
            <a:endParaRPr lang="en-US" altLang="zh-CN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Cache</a:t>
            </a:r>
            <a:r>
              <a:rPr lang="zh-CN" altLang="en-US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每组</a:t>
            </a:r>
            <a:r>
              <a:rPr lang="en-US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行，采用</a:t>
            </a:r>
            <a:r>
              <a:rPr lang="en-US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路组相连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；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每组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行需要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位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LRU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判别，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位回写位，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位有效位，组索引字段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位，有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8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组，块内偏移地址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位，每行有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32B(256bit)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cache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总容量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20+1+1+1+</a:t>
            </a:r>
            <a:r>
              <a:rPr lang="en-US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</a:rPr>
              <a:t>32*8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*2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行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*8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组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新宋体" panose="02010609030101010101" charset="-122"/>
              </a:rPr>
              <a:t>=4464bit=558</a:t>
            </a:r>
            <a:r>
              <a:rPr lang="zh-CN" altLang="en-US" sz="2000" b="1" dirty="0">
                <a:latin typeface="Times New Roman" panose="02020603050405020304" pitchFamily="18" charset="0"/>
                <a:ea typeface="新宋体" panose="02010609030101010101" charset="-122"/>
              </a:rPr>
              <a:t>字节</a:t>
            </a:r>
            <a:endParaRPr lang="zh-CN" altLang="en-US" sz="2000" b="1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0198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29113"/>
            <a:ext cx="847407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930275" y="5799138"/>
            <a:ext cx="8997976" cy="120032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解、虚地址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0008 C040H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不命中；</a:t>
            </a:r>
            <a:endParaRPr lang="zh-CN" altLang="en-US" b="1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虚地址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0007 C260H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，虚地址与物理地址低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8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位完全一致的，是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60H</a:t>
            </a:r>
            <a:endParaRPr lang="en-US" altLang="zh-CN" b="1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011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00000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，故组号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=3 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ea typeface="新宋体" panose="02010609030101010101" charset="-122"/>
                <a:sym typeface="宋体" panose="02010600030101010101" pitchFamily="2" charset="-122"/>
              </a:rPr>
              <a:t>？？？？？？？</a:t>
            </a:r>
            <a:endParaRPr lang="en-US" altLang="zh-CN" b="1" dirty="0">
              <a:highlight>
                <a:srgbClr val="FFFF00"/>
              </a:highlight>
              <a:latin typeface="Times New Roman" panose="02020603050405020304" pitchFamily="18" charset="0"/>
              <a:ea typeface="新宋体" panose="0201060903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200"/>
            <a:ext cx="91440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-373636" y="1576881"/>
              <a:ext cx="36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-373636" y="1576881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93284" y="237681"/>
              <a:ext cx="1010520" cy="18709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93284" y="237681"/>
                <a:ext cx="1010520" cy="1870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76250"/>
            <a:ext cx="7772400" cy="11461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、静态存储器（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b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Static Random-Access Memory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2633663"/>
            <a:ext cx="7772400" cy="24018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SRAM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存储位元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SRAM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SRAM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存储器的特点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8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存储位元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4742" name="Rectangle 6"/>
          <p:cNvSpPr>
            <a:spLocks noGrp="1" noChangeArrowheads="1"/>
          </p:cNvSpPr>
          <p:nvPr>
            <p:ph idx="1"/>
          </p:nvPr>
        </p:nvSpPr>
        <p:spPr>
          <a:xfrm>
            <a:off x="539750" y="1412875"/>
            <a:ext cx="2303463" cy="2951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“1”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T1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截止，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T2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导通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0”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状态：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T2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截止，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T1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导通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7652" name="Object 4"/>
          <p:cNvGraphicFramePr>
            <a:graphicFrameLocks noGrp="1"/>
          </p:cNvGraphicFramePr>
          <p:nvPr>
            <p:ph idx="1"/>
          </p:nvPr>
        </p:nvGraphicFramePr>
        <p:xfrm>
          <a:off x="2771775" y="1196975"/>
          <a:ext cx="5976938" cy="448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4109720" imgH="3089910" progId="Visio.Drawing.11">
                  <p:embed/>
                </p:oleObj>
              </mc:Choice>
              <mc:Fallback>
                <p:oleObj name="" r:id="rId2" imgW="4109720" imgH="308991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1775" y="1196975"/>
                        <a:ext cx="5976938" cy="44846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45" name="Rectangle 9"/>
          <p:cNvSpPr/>
          <p:nvPr/>
        </p:nvSpPr>
        <p:spPr>
          <a:xfrm>
            <a:off x="4284663" y="5805488"/>
            <a:ext cx="4175125" cy="384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六管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MOS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静态存储器结构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7654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4474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5572125"/>
            <a:ext cx="6696075" cy="690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Rectangle 3"/>
          <p:cNvSpPr/>
          <p:nvPr/>
        </p:nvSpPr>
        <p:spPr>
          <a:xfrm>
            <a:off x="684213" y="1268413"/>
            <a:ext cx="8064500" cy="5191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写“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1”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操作                                写“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0”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操作 </a:t>
            </a:r>
            <a:endParaRPr lang="zh-CN" altLang="en-US" dirty="0">
              <a:solidFill>
                <a:schemeClr val="hlink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4438"/>
            <a:ext cx="4572000" cy="421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457200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2867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3382963" cy="345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地址译码方式：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1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一维译码方式：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位地址线，经过一维译码后，有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根选择线。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533400" marR="0" lvl="1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单向译码方式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graphicFrame>
        <p:nvGraphicFramePr>
          <p:cNvPr id="29700" name="Object 4"/>
          <p:cNvGraphicFramePr>
            <a:graphicFrameLocks noGrp="1"/>
          </p:cNvGraphicFramePr>
          <p:nvPr>
            <p:ph sz="half" idx="2"/>
          </p:nvPr>
        </p:nvGraphicFramePr>
        <p:xfrm>
          <a:off x="3708400" y="1196975"/>
          <a:ext cx="5184775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163570" imgH="2816860" progId="Visio.Drawing.11">
                  <p:embed/>
                </p:oleObj>
              </mc:Choice>
              <mc:Fallback>
                <p:oleObj name="" r:id="rId3" imgW="3163570" imgH="281686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8400" y="1196975"/>
                        <a:ext cx="5184775" cy="46228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07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174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27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2447925" cy="345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533400" marR="0" lvl="1" indent="-3543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双向译码方式：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位地址分为行、列地址分别译码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graphicFrame>
        <p:nvGraphicFramePr>
          <p:cNvPr id="33796" name="Object 7"/>
          <p:cNvGraphicFramePr>
            <a:graphicFrameLocks noGrp="1"/>
          </p:cNvGraphicFramePr>
          <p:nvPr>
            <p:ph sz="half" idx="2"/>
          </p:nvPr>
        </p:nvGraphicFramePr>
        <p:xfrm>
          <a:off x="2843213" y="1216025"/>
          <a:ext cx="56515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4161790" imgH="3552190" progId="Visio.Drawing.11">
                  <p:embed/>
                </p:oleObj>
              </mc:Choice>
              <mc:Fallback>
                <p:oleObj name="" r:id="rId2" imgW="4161790" imgH="3552190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3213" y="1216025"/>
                        <a:ext cx="5651500" cy="48196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、计算机存储系统中的存储器分类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68413"/>
            <a:ext cx="7920038" cy="5116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）按存储介质分类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半导体器件：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半导体存储器（</a:t>
            </a: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、</a:t>
            </a: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，用作主存）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磁性材料：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磁表面存储器（磁盘、磁带，用作辅存）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光介质：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光盘存储器（用作辅存）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）按存取方式分类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随机存取存储器：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存储器中任何存储单元的内容都能被随机存取，且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存取时间和存储单元的物理位置无关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（主存） 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顺序存取存储器：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存取时间和存储单元的物理位置有关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（磁盘、磁带）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相联存储器：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按内容访问。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）按存储器的读写功能分类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只读存储器（</a:t>
            </a: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ROM-read-only memory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不能写入。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读写存储器（</a:t>
            </a: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RAM-Random-Access Memory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一般隐含指随机存取。</a:t>
            </a:r>
            <a:endParaRPr kumimoji="1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6148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481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584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68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ChangeAspect="1"/>
          </p:cNvPicPr>
          <p:nvPr/>
        </p:nvPicPr>
        <p:blipFill>
          <a:blip r:embed="rId1"/>
          <a:srcRect l="2222" t="27148" r="6313" b="19861"/>
          <a:stretch>
            <a:fillRect/>
          </a:stretch>
        </p:blipFill>
        <p:spPr>
          <a:xfrm>
            <a:off x="469900" y="406400"/>
            <a:ext cx="8364538" cy="3633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78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472440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如何提供该单元全部二进制位？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/>
          </p:cNvPicPr>
          <p:nvPr/>
        </p:nvPicPr>
        <p:blipFill>
          <a:blip r:embed="rId1"/>
          <a:srcRect l="12500" t="12354" r="19284" b="12494"/>
          <a:stretch>
            <a:fillRect/>
          </a:stretch>
        </p:blipFill>
        <p:spPr>
          <a:xfrm>
            <a:off x="379669" y="704057"/>
            <a:ext cx="8243887" cy="609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Rectangle 3"/>
          <p:cNvSpPr/>
          <p:nvPr/>
        </p:nvSpPr>
        <p:spPr>
          <a:xfrm>
            <a:off x="395288" y="260350"/>
            <a:ext cx="32893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基本的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逻辑结构 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91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89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基本的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逻辑结构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读与写的互锁逻辑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39940" name="Picture 1" descr="C:\Documents and Settings\Administrator\Application Data\Tencent\Users\68046508\QQ\WinTemp\RichOle\43OLPU9%{XYY_1FBPWMW@C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" y="2204864"/>
            <a:ext cx="8453437" cy="357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1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图片 1" descr="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0" y="186679"/>
            <a:ext cx="4000500" cy="587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198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1116434" y="656431"/>
            <a:ext cx="7772400" cy="6588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buFontTx/>
              <a:defRPr/>
            </a:pPr>
            <a:r>
              <a:rPr kumimoji="1" lang="en-US" altLang="zh-CN" kern="0" dirty="0"/>
              <a:t>2114 SRAM</a:t>
            </a:r>
            <a:r>
              <a:rPr kumimoji="1" lang="zh-CN" altLang="en-US" kern="0" dirty="0"/>
              <a:t>存储器</a:t>
            </a:r>
            <a:endParaRPr kumimoji="1" lang="zh-CN" altLang="en-US" kern="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27" y="1207295"/>
            <a:ext cx="2447925" cy="720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20000"/>
              </a:spcAft>
              <a:buBlip>
                <a:blip r:embed="rId2"/>
              </a:buBlip>
              <a:defRPr sz="36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10000"/>
              </a:spcAft>
              <a:buBlip>
                <a:blip r:embed="rId3"/>
              </a:buBlip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Blip>
                <a:blip r:embed="rId4"/>
              </a:buBlip>
              <a:defRPr sz="28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defRPr>
            </a:lvl9pPr>
          </a:lstStyle>
          <a:p>
            <a:pPr marL="365125" indent="-365125" eaLnBrk="1" hangingPunct="1">
              <a:buFontTx/>
              <a:defRPr/>
            </a:pPr>
            <a:r>
              <a:rPr kumimoji="1" lang="en-US" altLang="zh-CN" sz="3200" kern="0" dirty="0">
                <a:solidFill>
                  <a:schemeClr val="tx2"/>
                </a:solidFill>
              </a:rPr>
              <a:t>1K×4</a:t>
            </a:r>
            <a:r>
              <a:rPr kumimoji="1" lang="zh-CN" altLang="en-US" sz="3200" kern="0" dirty="0">
                <a:solidFill>
                  <a:schemeClr val="tx2"/>
                </a:solidFill>
              </a:rPr>
              <a:t>位</a:t>
            </a:r>
            <a:endParaRPr kumimoji="1" lang="zh-CN" altLang="en-US" sz="3200" kern="0" dirty="0">
              <a:solidFill>
                <a:srgbClr val="CC0000"/>
              </a:solidFill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2915816" y="1664494"/>
            <a:ext cx="2447925" cy="35290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2114</a:t>
            </a:r>
            <a:endParaRPr lang="en-US" altLang="zh-CN" dirty="0">
              <a:solidFill>
                <a:srgbClr val="FFFF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algn="ctr"/>
            <a:endParaRPr lang="en-US" altLang="zh-CN" dirty="0">
              <a:solidFill>
                <a:srgbClr val="008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1042566" y="1880394"/>
            <a:ext cx="1871662" cy="822325"/>
            <a:chOff x="1791" y="1071"/>
            <a:chExt cx="1179" cy="518"/>
          </a:xfrm>
        </p:grpSpPr>
        <p:sp>
          <p:nvSpPr>
            <p:cNvPr id="6" name="Text Box 5"/>
            <p:cNvSpPr txBox="1"/>
            <p:nvPr/>
          </p:nvSpPr>
          <p:spPr>
            <a:xfrm>
              <a:off x="1791" y="1071"/>
              <a:ext cx="726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地址线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10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根</a:t>
              </a:r>
              <a:endPara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7" name="AutoShape 8"/>
            <p:cNvSpPr/>
            <p:nvPr/>
          </p:nvSpPr>
          <p:spPr>
            <a:xfrm>
              <a:off x="2290" y="1298"/>
              <a:ext cx="680" cy="227"/>
            </a:xfrm>
            <a:prstGeom prst="rightArrow">
              <a:avLst>
                <a:gd name="adj1" fmla="val 50000"/>
                <a:gd name="adj2" fmla="val 7477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8" name="Line 10"/>
            <p:cNvSpPr/>
            <p:nvPr/>
          </p:nvSpPr>
          <p:spPr>
            <a:xfrm flipH="1">
              <a:off x="2472" y="1253"/>
              <a:ext cx="181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9" name="Group 24"/>
          <p:cNvGrpSpPr/>
          <p:nvPr/>
        </p:nvGrpSpPr>
        <p:grpSpPr>
          <a:xfrm>
            <a:off x="1114003" y="3032919"/>
            <a:ext cx="1800225" cy="822325"/>
            <a:chOff x="1836" y="1797"/>
            <a:chExt cx="1134" cy="518"/>
          </a:xfrm>
        </p:grpSpPr>
        <p:sp>
          <p:nvSpPr>
            <p:cNvPr id="10" name="AutoShape 9"/>
            <p:cNvSpPr/>
            <p:nvPr/>
          </p:nvSpPr>
          <p:spPr>
            <a:xfrm>
              <a:off x="2290" y="2024"/>
              <a:ext cx="680" cy="227"/>
            </a:xfrm>
            <a:prstGeom prst="rightArrow">
              <a:avLst>
                <a:gd name="adj1" fmla="val 50000"/>
                <a:gd name="adj2" fmla="val 7477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1" name="Text Box 11"/>
            <p:cNvSpPr txBox="1"/>
            <p:nvPr/>
          </p:nvSpPr>
          <p:spPr>
            <a:xfrm>
              <a:off x="1836" y="1797"/>
              <a:ext cx="726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数据线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4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根</a:t>
              </a:r>
              <a:endPara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12" name="Text Box 12"/>
          <p:cNvSpPr txBox="1"/>
          <p:nvPr/>
        </p:nvSpPr>
        <p:spPr>
          <a:xfrm>
            <a:off x="2987253" y="2169319"/>
            <a:ext cx="13684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A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9</a:t>
            </a:r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～</a:t>
            </a: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A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0</a:t>
            </a:r>
            <a:endParaRPr lang="en-US" altLang="zh-CN" b="1" baseline="-25000" dirty="0">
              <a:solidFill>
                <a:srgbClr val="CC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3" name="Text Box 13"/>
          <p:cNvSpPr txBox="1"/>
          <p:nvPr/>
        </p:nvSpPr>
        <p:spPr>
          <a:xfrm>
            <a:off x="2987253" y="3321844"/>
            <a:ext cx="13684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D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3</a:t>
            </a:r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～</a:t>
            </a: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D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0</a:t>
            </a:r>
            <a:endParaRPr lang="en-US" altLang="zh-CN" b="1" baseline="-25000" dirty="0">
              <a:solidFill>
                <a:srgbClr val="CC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grpSp>
        <p:nvGrpSpPr>
          <p:cNvPr id="14" name="Group 26"/>
          <p:cNvGrpSpPr/>
          <p:nvPr/>
        </p:nvGrpSpPr>
        <p:grpSpPr>
          <a:xfrm>
            <a:off x="2987253" y="4185444"/>
            <a:ext cx="720725" cy="457200"/>
            <a:chOff x="3016" y="2523"/>
            <a:chExt cx="454" cy="288"/>
          </a:xfrm>
        </p:grpSpPr>
        <p:sp>
          <p:nvSpPr>
            <p:cNvPr id="15" name="Text Box 15"/>
            <p:cNvSpPr txBox="1"/>
            <p:nvPr/>
          </p:nvSpPr>
          <p:spPr>
            <a:xfrm>
              <a:off x="3016" y="2523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CS</a:t>
              </a:r>
              <a:endPara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  <p:sp>
          <p:nvSpPr>
            <p:cNvPr id="16" name="Line 16"/>
            <p:cNvSpPr/>
            <p:nvPr/>
          </p:nvSpPr>
          <p:spPr>
            <a:xfrm>
              <a:off x="3061" y="2568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" name="Group 21"/>
          <p:cNvGrpSpPr/>
          <p:nvPr/>
        </p:nvGrpSpPr>
        <p:grpSpPr>
          <a:xfrm>
            <a:off x="2915816" y="4761706"/>
            <a:ext cx="792162" cy="457200"/>
            <a:chOff x="1837" y="2886"/>
            <a:chExt cx="499" cy="288"/>
          </a:xfrm>
        </p:grpSpPr>
        <p:sp>
          <p:nvSpPr>
            <p:cNvPr id="18" name="Text Box 18"/>
            <p:cNvSpPr txBox="1"/>
            <p:nvPr/>
          </p:nvSpPr>
          <p:spPr>
            <a:xfrm>
              <a:off x="1837" y="2886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WE</a:t>
              </a:r>
              <a:endPara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  <p:sp>
          <p:nvSpPr>
            <p:cNvPr id="19" name="Line 19"/>
            <p:cNvSpPr/>
            <p:nvPr/>
          </p:nvSpPr>
          <p:spPr>
            <a:xfrm>
              <a:off x="1882" y="2931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" name="Group 32"/>
          <p:cNvGrpSpPr/>
          <p:nvPr/>
        </p:nvGrpSpPr>
        <p:grpSpPr>
          <a:xfrm>
            <a:off x="826666" y="4185444"/>
            <a:ext cx="2089150" cy="457200"/>
            <a:chOff x="1655" y="2523"/>
            <a:chExt cx="1316" cy="288"/>
          </a:xfrm>
        </p:grpSpPr>
        <p:sp>
          <p:nvSpPr>
            <p:cNvPr id="21" name="Line 14"/>
            <p:cNvSpPr/>
            <p:nvPr/>
          </p:nvSpPr>
          <p:spPr>
            <a:xfrm>
              <a:off x="2290" y="2659"/>
              <a:ext cx="6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2" name="Text Box 30"/>
            <p:cNvSpPr txBox="1"/>
            <p:nvPr/>
          </p:nvSpPr>
          <p:spPr>
            <a:xfrm>
              <a:off x="1655" y="2523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片选线</a:t>
              </a:r>
              <a:endPara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23" name="Group 33"/>
          <p:cNvGrpSpPr/>
          <p:nvPr/>
        </p:nvGrpSpPr>
        <p:grpSpPr>
          <a:xfrm>
            <a:off x="826666" y="4688681"/>
            <a:ext cx="2089150" cy="457200"/>
            <a:chOff x="1655" y="2840"/>
            <a:chExt cx="1316" cy="288"/>
          </a:xfrm>
        </p:grpSpPr>
        <p:sp>
          <p:nvSpPr>
            <p:cNvPr id="24" name="Line 17"/>
            <p:cNvSpPr/>
            <p:nvPr/>
          </p:nvSpPr>
          <p:spPr>
            <a:xfrm>
              <a:off x="2290" y="3022"/>
              <a:ext cx="6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" name="Text Box 31"/>
            <p:cNvSpPr txBox="1"/>
            <p:nvPr/>
          </p:nvSpPr>
          <p:spPr>
            <a:xfrm>
              <a:off x="1655" y="284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写使能</a:t>
              </a:r>
              <a:endPara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" fill="hold"/>
                                        <p:tgtEl>
                                          <p:spTgt spid="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/>
          <p:nvPr/>
        </p:nvSpPr>
        <p:spPr>
          <a:xfrm>
            <a:off x="466725" y="260350"/>
            <a:ext cx="61245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存储器芯片的读/写周期</a:t>
            </a:r>
            <a:endParaRPr lang="zh-CN" altLang="en-US" sz="32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pic>
        <p:nvPicPr>
          <p:cNvPr id="44034" name="图片 1" descr="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765175"/>
            <a:ext cx="6877050" cy="587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403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/>
          </p:cNvPicPr>
          <p:nvPr/>
        </p:nvPicPr>
        <p:blipFill>
          <a:blip r:embed="rId1"/>
          <a:srcRect l="13971" t="13086" r="12500" b="14844"/>
          <a:stretch>
            <a:fillRect/>
          </a:stretch>
        </p:blipFill>
        <p:spPr>
          <a:xfrm>
            <a:off x="179388" y="0"/>
            <a:ext cx="8640762" cy="677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505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/>
          <p:nvPr/>
        </p:nvSpPr>
        <p:spPr>
          <a:xfrm>
            <a:off x="468313" y="404813"/>
            <a:ext cx="7632700" cy="16764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【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3.1】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3.5(a)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SRAM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的写入时序图。其中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是读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写命令控制线，当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线为低电平时，存储器按给定地址把数据线上的数据写入存储器。请指出图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3.5(a)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写入时序中的错误，并画出正确的写入时序图。</a:t>
            </a:r>
            <a:b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</a:b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1"/>
          <a:srcRect l="3346" t="13086" r="9245" b="13086"/>
          <a:stretch>
            <a:fillRect/>
          </a:stretch>
        </p:blipFill>
        <p:spPr>
          <a:xfrm>
            <a:off x="1042988" y="1844675"/>
            <a:ext cx="7200900" cy="4865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60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、计算机存储系统中的存储器分类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91475" cy="32400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）按信息的可保存性分类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永久记忆的存储器：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又称非易失性存储器，在断电后还能保存信息（辅存、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ROM-Read-Only Memory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非永久记忆的存储器：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又称易失性存储器，在断电后信息丢失（主存中的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RAM-Random Access Memory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）按在计算机系统中的作用分类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主存储器：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又称内存，为主机的一部分，用于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存放系统当前正在执行的数据和程序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，属于临时存储器。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辅助存储器：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又称外存，为外部设备，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用于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存放暂不用的数据和程序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，属于永久存储器。 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220164" name="Rectangle 4"/>
          <p:cNvSpPr/>
          <p:nvPr/>
        </p:nvSpPr>
        <p:spPr>
          <a:xfrm>
            <a:off x="1114425" y="4581525"/>
            <a:ext cx="1441450" cy="16668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CPU</a:t>
            </a:r>
            <a:endParaRPr lang="en-US" altLang="zh-CN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20165" name="Rectangle 5"/>
          <p:cNvSpPr/>
          <p:nvPr/>
        </p:nvSpPr>
        <p:spPr>
          <a:xfrm>
            <a:off x="3633788" y="4581525"/>
            <a:ext cx="1800225" cy="71913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内存储器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20166" name="Rectangle 6"/>
          <p:cNvSpPr/>
          <p:nvPr/>
        </p:nvSpPr>
        <p:spPr>
          <a:xfrm>
            <a:off x="6515100" y="5564188"/>
            <a:ext cx="1728788" cy="64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外存储器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20167" name="Line 7"/>
          <p:cNvSpPr/>
          <p:nvPr/>
        </p:nvSpPr>
        <p:spPr>
          <a:xfrm>
            <a:off x="2554288" y="4797425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0168" name="Line 8"/>
          <p:cNvSpPr/>
          <p:nvPr/>
        </p:nvSpPr>
        <p:spPr>
          <a:xfrm flipH="1">
            <a:off x="2554288" y="5084763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0169" name="Line 9"/>
          <p:cNvSpPr/>
          <p:nvPr/>
        </p:nvSpPr>
        <p:spPr>
          <a:xfrm>
            <a:off x="5434013" y="5780088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0170" name="Line 10"/>
          <p:cNvSpPr/>
          <p:nvPr/>
        </p:nvSpPr>
        <p:spPr>
          <a:xfrm flipH="1">
            <a:off x="5434013" y="6067425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Rectangle 5"/>
          <p:cNvSpPr/>
          <p:nvPr/>
        </p:nvSpPr>
        <p:spPr>
          <a:xfrm>
            <a:off x="3633788" y="5529263"/>
            <a:ext cx="1800225" cy="71913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I/O</a:t>
            </a:r>
            <a:r>
              <a:rPr lang="zh-CN" altLang="zh-CN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口</a:t>
            </a:r>
            <a:endParaRPr lang="zh-CN" altLang="zh-CN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" name="Line 7"/>
          <p:cNvSpPr/>
          <p:nvPr/>
        </p:nvSpPr>
        <p:spPr>
          <a:xfrm>
            <a:off x="2538413" y="5784850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" name="Line 8"/>
          <p:cNvSpPr/>
          <p:nvPr/>
        </p:nvSpPr>
        <p:spPr>
          <a:xfrm flipH="1">
            <a:off x="2538413" y="6072188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81" name="日期占位符 6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182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2016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22016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22016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22016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" fill="hold"/>
                                        <p:tgtEl>
                                          <p:spTgt spid="22016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22016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" fill="hold"/>
                                        <p:tgtEl>
                                          <p:spTgt spid="22017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 bldLvl="0" animBg="1"/>
      <p:bldP spid="220165" grpId="0" bldLvl="0" animBg="1"/>
      <p:bldP spid="220166" grpId="0" bldLvl="0" animBg="1"/>
      <p:bldP spid="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/>
          <p:nvPr/>
        </p:nvSpPr>
        <p:spPr>
          <a:xfrm>
            <a:off x="468313" y="620713"/>
            <a:ext cx="76327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解： 写入存储器的时序信号必须同步。通常，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r>
              <a:rPr lang="en-US" altLang="zh-CN" sz="2000" dirty="0"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R/W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线加负脉冲时，地址线和数据线的电平必须是稳定的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。当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线达到低电平时，数据立即被存储。因此，当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线处于低电平时，如果数据线改变了数值，那么存储器将存储新的数据⑤。同样，当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线处于低电平时地址线如果发生了变化，那么同样数据将存储到新的地址②或③。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                   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1"/>
          <a:srcRect l="5118" t="14844" r="16927" b="21941"/>
          <a:stretch>
            <a:fillRect/>
          </a:stretch>
        </p:blipFill>
        <p:spPr>
          <a:xfrm>
            <a:off x="4356100" y="2708275"/>
            <a:ext cx="4787900" cy="360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4"/>
          <p:cNvPicPr>
            <a:picLocks noChangeAspect="1"/>
          </p:cNvPicPr>
          <p:nvPr/>
        </p:nvPicPr>
        <p:blipFill>
          <a:blip r:embed="rId2"/>
          <a:srcRect l="3346" t="13086" r="9245" b="13086"/>
          <a:stretch>
            <a:fillRect/>
          </a:stretch>
        </p:blipFill>
        <p:spPr>
          <a:xfrm>
            <a:off x="0" y="2636838"/>
            <a:ext cx="4427538" cy="3455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710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存储器的特点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678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双稳态触发器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表示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代码。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电源不掉电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的情况下，信息稳定保持（静态）。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存取速度快，集成度低（容量小），价格高。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常用作高速缓冲存储器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Cache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、动态存储器（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存储位元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的刷新方式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4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存储器的特点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36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5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存储位元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4103688" cy="4176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“1”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电容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上有电荷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0”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电容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上无电荷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再生：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读出后信息可能被破坏，需要重写。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经过一段时间后，信息可能丢失，需要重写。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47812" name="Object 4"/>
          <p:cNvGraphicFramePr/>
          <p:nvPr/>
        </p:nvGraphicFramePr>
        <p:xfrm>
          <a:off x="5075238" y="1268413"/>
          <a:ext cx="3671887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2396490" imgH="1765935" progId="Visio.Drawing.11">
                  <p:embed/>
                </p:oleObj>
              </mc:Choice>
              <mc:Fallback>
                <p:oleObj name="" r:id="rId2" imgW="2396490" imgH="176593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5238" y="1268413"/>
                        <a:ext cx="3671887" cy="279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13" name="Text Box 5"/>
          <p:cNvSpPr txBox="1"/>
          <p:nvPr/>
        </p:nvSpPr>
        <p:spPr>
          <a:xfrm>
            <a:off x="5003800" y="4508500"/>
            <a:ext cx="37449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单管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MOS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动态存储器结构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018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478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478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存储位元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2" name="Rectangle 3"/>
          <p:cNvSpPr/>
          <p:nvPr/>
        </p:nvSpPr>
        <p:spPr>
          <a:xfrm>
            <a:off x="827088" y="5084763"/>
            <a:ext cx="7559675" cy="15128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“1”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状态：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电容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上有电荷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“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0”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状态：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电容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上无电荷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再生：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读出后信息可能被破坏，需要重写。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刷新：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经过一段时间后，信息可能丢失，需要重写。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5120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975"/>
            <a:ext cx="4500563" cy="3643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3" y="1041400"/>
            <a:ext cx="4643437" cy="383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120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52226" name="Picture 2" descr="C:\Documents and Settings\Administrator\Application Data\Tencent\Users\68046508\QQ\WinTemp\RichOle\PF)UXDBK)AV4$~Z0MQOSZ%Y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500063"/>
            <a:ext cx="6500813" cy="552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2228" name="矩形 6"/>
          <p:cNvSpPr/>
          <p:nvPr/>
        </p:nvSpPr>
        <p:spPr>
          <a:xfrm>
            <a:off x="5786438" y="6072188"/>
            <a:ext cx="111760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3-6.swf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357188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251" name="Text Box 5"/>
          <p:cNvSpPr txBox="1"/>
          <p:nvPr/>
        </p:nvSpPr>
        <p:spPr>
          <a:xfrm>
            <a:off x="5003800" y="1484313"/>
            <a:ext cx="36004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4M×4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位的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DRAM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3252" name="Object 6"/>
          <p:cNvGraphicFramePr>
            <a:graphicFrameLocks noGrp="1"/>
          </p:cNvGraphicFramePr>
          <p:nvPr>
            <p:ph idx="1"/>
          </p:nvPr>
        </p:nvGraphicFramePr>
        <p:xfrm>
          <a:off x="611188" y="765175"/>
          <a:ext cx="8351837" cy="560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6295390" imgH="4225290" progId="Visio.Drawing.11">
                  <p:embed/>
                </p:oleObj>
              </mc:Choice>
              <mc:Fallback>
                <p:oleObj name="" r:id="rId1" imgW="6295390" imgH="4225290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765175"/>
                        <a:ext cx="8351837" cy="56086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的读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/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写过程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5"/>
          <p:cNvSpPr/>
          <p:nvPr/>
        </p:nvSpPr>
        <p:spPr>
          <a:xfrm>
            <a:off x="-304800" y="3695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50886" name="Object 6"/>
          <p:cNvGraphicFramePr/>
          <p:nvPr/>
        </p:nvGraphicFramePr>
        <p:xfrm>
          <a:off x="179388" y="1484313"/>
          <a:ext cx="8496300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6432550" imgH="2417445" progId="Visio.Drawing.11">
                  <p:embed/>
                </p:oleObj>
              </mc:Choice>
              <mc:Fallback>
                <p:oleObj name="" r:id="rId1" imgW="6432550" imgH="2417445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484313"/>
                        <a:ext cx="8496300" cy="334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4278" name="矩形 6">
            <a:hlinkClick r:id="rId3" action="ppaction://hlinkfile"/>
          </p:cNvPr>
          <p:cNvSpPr/>
          <p:nvPr/>
        </p:nvSpPr>
        <p:spPr>
          <a:xfrm>
            <a:off x="6072188" y="5143500"/>
            <a:ext cx="11176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3-8.swf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的刷新方式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刷新周期：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从上一次刷新结束到下一次对整个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全部刷新一遍为止，这一段时间间隔称为刷新周期。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刷新操作：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即是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按行来执行内部的读操作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。由刷新计数器产生行地址，选择当前要刷新的行，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读即刷新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刷新一行所需时间即是一个存储周期。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刷新行数：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单个芯片的单个矩阵的行数。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对于内部包含多个存储矩阵的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芯片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，各个矩阵的同一行是被同时刷新的。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对于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多个芯片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连接构成的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DRAM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DRAM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控制器将选中所有芯片的同一行来进行逐行刷新。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单元刷新间隔时间：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允许的最大信息保持时间；一般为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2ms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刷新方式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：集中式刷新、分散式刷新和异步式刷新。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00" name="Rectangle 4"/>
          <p:cNvSpPr/>
          <p:nvPr/>
        </p:nvSpPr>
        <p:spPr>
          <a:xfrm>
            <a:off x="-304800" y="3695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530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261122" name="Object 2"/>
          <p:cNvGraphicFramePr>
            <a:graphicFrameLocks noGrp="1"/>
          </p:cNvGraphicFramePr>
          <p:nvPr>
            <p:ph sz="quarter" idx="2"/>
          </p:nvPr>
        </p:nvGraphicFramePr>
        <p:xfrm>
          <a:off x="539750" y="2420938"/>
          <a:ext cx="76327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288155" imgH="1282065" progId="Visio.Drawing.11">
                  <p:embed/>
                </p:oleObj>
              </mc:Choice>
              <mc:Fallback>
                <p:oleObj name="" r:id="rId1" imgW="4288155" imgH="128206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rcRect b="21773"/>
                      <a:stretch>
                        <a:fillRect/>
                      </a:stretch>
                    </p:blipFill>
                    <p:spPr>
                      <a:xfrm>
                        <a:off x="539750" y="2420938"/>
                        <a:ext cx="7632700" cy="19685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24" name="Rectangle 4"/>
          <p:cNvSpPr/>
          <p:nvPr/>
        </p:nvSpPr>
        <p:spPr>
          <a:xfrm>
            <a:off x="539750" y="476250"/>
            <a:ext cx="82296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例：</a:t>
            </a:r>
            <a:r>
              <a: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rPr>
              <a:t>64K×1</a:t>
            </a:r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位</a:t>
            </a:r>
            <a:r>
              <a: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rPr>
              <a:t>DRAM</a:t>
            </a:r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芯片中，存储电路由</a:t>
            </a:r>
            <a:r>
              <a: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rPr>
              <a:t>4</a:t>
            </a:r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个独立的</a:t>
            </a: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128×128</a:t>
            </a:r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的存储矩阵组成。设存储器存储周期为</a:t>
            </a:r>
            <a:r>
              <a: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rPr>
              <a:t>500ns</a:t>
            </a:r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，单元刷新间隔是</a:t>
            </a:r>
            <a:r>
              <a:rPr lang="en-US" altLang="zh-CN" b="1" dirty="0">
                <a:latin typeface="Arial" panose="020B0604020202020204" pitchFamily="34" charset="0"/>
                <a:ea typeface="楷体_GB2312" panose="02010609030101010101" pitchFamily="49" charset="-122"/>
              </a:rPr>
              <a:t>2ms</a:t>
            </a:r>
            <a:r>
              <a:rPr lang="zh-CN" altLang="en-US" b="1" dirty="0">
                <a:latin typeface="Arial" panose="020B0604020202020204" pitchFamily="34" charset="0"/>
                <a:ea typeface="楷体_GB2312" panose="02010609030101010101" pitchFamily="49" charset="-122"/>
              </a:rPr>
              <a:t>。 </a:t>
            </a:r>
            <a:endParaRPr lang="zh-CN" altLang="en-US" b="1" dirty="0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26112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4365625"/>
            <a:ext cx="7848600" cy="17716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Times New Roman" panose="02020603050405020304" pitchFamily="18" charset="0"/>
              </a:rPr>
              <a:t>2ms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单元刷新间隔时间内，集中对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128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行刷新一遍，所需时间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128×500ns=64μs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，其余时间则用于访问操作。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在内部刷新时间（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64μs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）内，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不允许访存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，这段时间被称为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死时间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632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2555875" y="1916113"/>
            <a:ext cx="273526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30000"/>
              </a:spcBef>
              <a:spcAft>
                <a:spcPct val="20000"/>
              </a:spcAft>
              <a:buBlip>
                <a:blip r:embed="rId3"/>
              </a:buBlip>
            </a:pPr>
            <a:r>
              <a:rPr lang="zh-CN" altLang="en-US" sz="3200" b="1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集中式刷新</a:t>
            </a:r>
            <a:endParaRPr lang="zh-CN" altLang="en-US" sz="3200" b="1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、计算机的主存储器分类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70000"/>
            <a:ext cx="7848600" cy="44767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主存的地位：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在现代计算机中，主存储器处于全机的中心地位。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主存的分类：要求为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随机存取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快速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随机读写存储器（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只读存储器（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掩膜式只读存储器（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MROM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可编程只读存储器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(PROM)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可擦除可编程序的只读存储器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(EPROM)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电可擦除的可编程序的只读存储器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(E</a:t>
            </a:r>
            <a:r>
              <a:rPr kumimoji="1" lang="en-US" altLang="zh-CN" sz="2000" b="1" i="0" u="none" strike="noStrike" kern="0" cap="none" spc="0" normalizeH="0" baseline="3000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PROM)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闪存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(Flash  memory)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：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字节编程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类似于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E</a:t>
            </a:r>
            <a:r>
              <a:rPr kumimoji="1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PROM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，但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擦除必须以块、页、整片方式擦除，写入速度比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E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PROM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高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10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3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数量级以上。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  <a:sym typeface="+mn-ea"/>
            </a:endParaRPr>
          </a:p>
        </p:txBody>
      </p:sp>
      <p:sp>
        <p:nvSpPr>
          <p:cNvPr id="819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262146" name="Object 2"/>
          <p:cNvGraphicFramePr>
            <a:graphicFrameLocks noGrp="1"/>
          </p:cNvGraphicFramePr>
          <p:nvPr>
            <p:ph sz="quarter" idx="3"/>
          </p:nvPr>
        </p:nvGraphicFramePr>
        <p:xfrm>
          <a:off x="827088" y="908050"/>
          <a:ext cx="7775575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214495" imgH="1976120" progId="Visio.Drawing.11">
                  <p:embed/>
                </p:oleObj>
              </mc:Choice>
              <mc:Fallback>
                <p:oleObj name="" r:id="rId1" imgW="4214495" imgH="1976120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rcRect t="20171" b="22321"/>
                      <a:stretch>
                        <a:fillRect/>
                      </a:stretch>
                    </p:blipFill>
                    <p:spPr>
                      <a:xfrm>
                        <a:off x="827088" y="908050"/>
                        <a:ext cx="7775575" cy="20669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611188" y="260350"/>
            <a:ext cx="36004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分散式刷新</a:t>
            </a:r>
            <a:endParaRPr kumimoji="0" lang="zh-CN" altLang="en-US" sz="44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3141663"/>
            <a:ext cx="8281988" cy="23764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在任何一个存储周期内，分为访存和刷新两个子周期。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访存时间内，供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和其他主设备访问。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在刷新时间内，对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DRAM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的某一行刷新。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存储周期为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存储器存储周期的两倍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，即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500ns×2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＝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1μ s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刷新周期缩短，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128× 1 μ s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＝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 μ s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。在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2ms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的单元刷新间隔时间内，对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DRAM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刷新了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2ms÷128μs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遍。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9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2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62150">
                                            <p:bg/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262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" fill="hold"/>
                                        <p:tgtEl>
                                          <p:spTgt spid="262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" fill="hold"/>
                                        <p:tgtEl>
                                          <p:spTgt spid="262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" fill="hold"/>
                                        <p:tgtEl>
                                          <p:spTgt spid="262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" fill="hold"/>
                                        <p:tgtEl>
                                          <p:spTgt spid="262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9" grpId="0" build="p"/>
      <p:bldP spid="26215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263170" name="Object 2"/>
          <p:cNvGraphicFramePr>
            <a:graphicFrameLocks noGrp="1"/>
          </p:cNvGraphicFramePr>
          <p:nvPr>
            <p:ph type="title"/>
          </p:nvPr>
        </p:nvGraphicFramePr>
        <p:xfrm>
          <a:off x="539750" y="3068638"/>
          <a:ext cx="8208963" cy="20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214495" imgH="1776095" progId="Visio.Drawing.11">
                  <p:embed/>
                </p:oleObj>
              </mc:Choice>
              <mc:Fallback>
                <p:oleObj name="" r:id="rId1" imgW="4214495" imgH="177609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rcRect t="21404" b="19753"/>
                      <a:stretch>
                        <a:fillRect/>
                      </a:stretch>
                    </p:blipFill>
                    <p:spPr>
                      <a:xfrm>
                        <a:off x="539750" y="3068638"/>
                        <a:ext cx="8208963" cy="20272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81000"/>
            <a:ext cx="8305800" cy="27606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异步式刷新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441325" marR="0" lvl="1" indent="-26225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异步刷新采取折中的办法，在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2ms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内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分散地把各行刷新一遍。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441325" marR="0" lvl="1" indent="-26225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避免了分散式刷新中不必要的多次刷新，提高了整机速度；同时又解决了集中式刷新中“死区”时间过长的问题。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441325" marR="0" lvl="1" indent="-26225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刷新信号的周期为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2ms/128=15.625μs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。让刷新电路每隔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15μs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产生一个刷新信号，刷新一行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5837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3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存储器的特点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04138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半导体器件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中分布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电容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上有无电荷来表示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代码。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电源不掉电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的情况下，信息也会丢失，因此需要不断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存取速度慢，集成度高（容量大），价格低。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+mn-cs"/>
              </a:rPr>
              <a:t>常用作内存条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39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的对比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4393" name="Group 201"/>
          <p:cNvGraphicFramePr>
            <a:graphicFrameLocks noGrp="1"/>
          </p:cNvGraphicFramePr>
          <p:nvPr>
            <p:ph idx="1"/>
          </p:nvPr>
        </p:nvGraphicFramePr>
        <p:xfrm>
          <a:off x="468313" y="1341438"/>
          <a:ext cx="8207375" cy="4246380"/>
        </p:xfrm>
        <a:graphic>
          <a:graphicData uri="http://schemas.openxmlformats.org/drawingml/2006/table">
            <a:tbl>
              <a:tblPr/>
              <a:tblGrid>
                <a:gridCol w="3095625"/>
                <a:gridCol w="2270125"/>
                <a:gridCol w="2841625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比较内容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SRAM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DRAM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存储信息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的方式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双稳态触发器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极间电容上的电荷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电源不掉电时 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信息稳定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信息会丢失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刷新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不需要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需要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集成度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容量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大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价格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速度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快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慢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适用场合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Cache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主存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sp>
        <p:nvSpPr>
          <p:cNvPr id="6046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6439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三、高性能的主存储器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FPM RAM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快速页模式动态存储器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CDRAM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，带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Cache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SDRAM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(Synchronous Dynamic RAM)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，也称“同步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DRAM”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 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RDRAM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Rambus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DRAM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DDR SDRAM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（双倍速率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SDRAM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），简称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DDR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44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/>
          <p:nvPr/>
        </p:nvSpPr>
        <p:spPr>
          <a:xfrm>
            <a:off x="428625" y="357188"/>
            <a:ext cx="7072313" cy="1477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36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1） </a:t>
            </a:r>
            <a:r>
              <a:rPr lang="en-US" altLang="zh-CN" sz="36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FPM DRAM</a:t>
            </a:r>
            <a:endParaRPr lang="zh-CN" altLang="en-US" sz="36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2466" name="Rectangle 3"/>
          <p:cNvSpPr/>
          <p:nvPr/>
        </p:nvSpPr>
        <p:spPr>
          <a:xfrm>
            <a:off x="468313" y="1974657"/>
            <a:ext cx="8064500" cy="32769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FPM DRAM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：快速页模式动态存储器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  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根据程序的局部性原理来实现。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 </a:t>
            </a:r>
            <a:r>
              <a:rPr lang="zh-CN" altLang="en-US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页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是指一个</a:t>
            </a:r>
            <a:r>
              <a:rPr lang="zh-CN" altLang="en-US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唯一的行地址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和该行中</a:t>
            </a:r>
            <a:r>
              <a:rPr lang="zh-CN" altLang="en-US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所有的列地址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确定的存储单元总和。</a:t>
            </a:r>
            <a:endParaRPr lang="zh-CN" altLang="en-US" dirty="0">
              <a:highlight>
                <a:srgbClr val="FFFF00"/>
              </a:highlight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快速页模式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允许在选定的行中对该行的每一个列地址进行连续的读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写操作。 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246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246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/>
          </p:cNvPicPr>
          <p:nvPr/>
        </p:nvPicPr>
        <p:blipFill>
          <a:blip r:embed="rId1"/>
          <a:srcRect b="13728"/>
          <a:stretch>
            <a:fillRect/>
          </a:stretch>
        </p:blipFill>
        <p:spPr>
          <a:xfrm>
            <a:off x="0" y="188913"/>
            <a:ext cx="9144000" cy="6310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34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63492" name="矩形 4">
            <a:hlinkClick r:id="rId2" action="ppaction://hlinkfile"/>
          </p:cNvPr>
          <p:cNvSpPr/>
          <p:nvPr/>
        </p:nvSpPr>
        <p:spPr>
          <a:xfrm>
            <a:off x="571500" y="564356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3-12.swf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比较：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的读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/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写过程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515" name="Rectangle 5"/>
          <p:cNvSpPr/>
          <p:nvPr/>
        </p:nvSpPr>
        <p:spPr>
          <a:xfrm>
            <a:off x="-304800" y="3695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50886" name="Object 6"/>
          <p:cNvGraphicFramePr/>
          <p:nvPr/>
        </p:nvGraphicFramePr>
        <p:xfrm>
          <a:off x="179388" y="1484313"/>
          <a:ext cx="8496300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6432550" imgH="2417445" progId="Visio.Drawing.11">
                  <p:embed/>
                </p:oleObj>
              </mc:Choice>
              <mc:Fallback>
                <p:oleObj name="" r:id="rId1" imgW="6432550" imgH="2417445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484313"/>
                        <a:ext cx="8496300" cy="334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/>
          <p:nvPr/>
        </p:nvSpPr>
        <p:spPr>
          <a:xfrm>
            <a:off x="395536" y="1298162"/>
            <a:ext cx="8640763" cy="3881768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CDRAM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：带高速缓冲存储器（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cache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）的动态存储器，在通常的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DRAM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芯片内又集成了一个小容量的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，从而使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DRAM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芯片的性能得到显著改进。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如果连续的地址高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位相同，意味着属于同一行地址，那么连续变动的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位列地址就会使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中相应位组连续读出，这称为</a:t>
            </a:r>
            <a:r>
              <a:rPr lang="zh-CN" altLang="en-US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猝发式读取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其它优点：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读出的同时可以对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DRAM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进行刷新；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）允许在写操作完成的同时启动同一行的读操作。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553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55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/>
          <p:cNvPicPr>
            <a:picLocks noChangeAspect="1"/>
          </p:cNvPicPr>
          <p:nvPr/>
        </p:nvPicPr>
        <p:blipFill>
          <a:blip r:embed="rId1"/>
          <a:srcRect b="14844"/>
          <a:stretch>
            <a:fillRect/>
          </a:stretch>
        </p:blipFill>
        <p:spPr>
          <a:xfrm>
            <a:off x="0" y="260350"/>
            <a:ext cx="9144000" cy="622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656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66564" name="矩形 4">
            <a:hlinkClick r:id="rId2" action="ppaction://hlinkfile"/>
          </p:cNvPr>
          <p:cNvSpPr/>
          <p:nvPr/>
        </p:nvSpPr>
        <p:spPr>
          <a:xfrm>
            <a:off x="428625" y="564356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3-13.swf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29438" y="6143625"/>
            <a:ext cx="1905000" cy="45720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存储器分类综述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2000250" y="2071688"/>
            <a:ext cx="16510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主存储器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1928813" y="4929188"/>
            <a:ext cx="19621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辅助存储器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827088" y="2636838"/>
            <a:ext cx="623888" cy="1373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存储器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4071938" y="1071563"/>
            <a:ext cx="99377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RAM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4071938" y="2295525"/>
            <a:ext cx="10128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5368925" y="928688"/>
            <a:ext cx="12319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SRAM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5368925" y="1360488"/>
            <a:ext cx="12541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DRAM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4271963" y="4479925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磁盘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4233863" y="5649913"/>
            <a:ext cx="8953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光盘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8" name="Rectangle 14"/>
          <p:cNvSpPr>
            <a:spLocks noChangeArrowheads="1"/>
          </p:cNvSpPr>
          <p:nvPr/>
        </p:nvSpPr>
        <p:spPr bwMode="auto">
          <a:xfrm>
            <a:off x="5429250" y="4143375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软盘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19" name="Rectangle 15"/>
          <p:cNvSpPr>
            <a:spLocks noChangeArrowheads="1"/>
          </p:cNvSpPr>
          <p:nvPr/>
        </p:nvSpPr>
        <p:spPr bwMode="auto">
          <a:xfrm>
            <a:off x="5386388" y="4641850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硬盘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20" name="AutoShape 16"/>
          <p:cNvSpPr/>
          <p:nvPr/>
        </p:nvSpPr>
        <p:spPr>
          <a:xfrm>
            <a:off x="1500188" y="2428875"/>
            <a:ext cx="428625" cy="2797175"/>
          </a:xfrm>
          <a:prstGeom prst="leftBrace">
            <a:avLst>
              <a:gd name="adj1" fmla="val 61694"/>
              <a:gd name="adj2" fmla="val 43949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21" name="AutoShape 17"/>
          <p:cNvSpPr/>
          <p:nvPr/>
        </p:nvSpPr>
        <p:spPr>
          <a:xfrm>
            <a:off x="3776663" y="1144588"/>
            <a:ext cx="366712" cy="2784475"/>
          </a:xfrm>
          <a:prstGeom prst="leftBrace">
            <a:avLst>
              <a:gd name="adj1" fmla="val 55998"/>
              <a:gd name="adj2" fmla="val 43949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22" name="AutoShape 18"/>
          <p:cNvSpPr/>
          <p:nvPr/>
        </p:nvSpPr>
        <p:spPr>
          <a:xfrm>
            <a:off x="3944938" y="4570413"/>
            <a:ext cx="293687" cy="1901825"/>
          </a:xfrm>
          <a:prstGeom prst="leftBrace">
            <a:avLst>
              <a:gd name="adj1" fmla="val 42661"/>
              <a:gd name="adj2" fmla="val 43949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23" name="AutoShape 19"/>
          <p:cNvSpPr/>
          <p:nvPr/>
        </p:nvSpPr>
        <p:spPr>
          <a:xfrm>
            <a:off x="5153025" y="1000125"/>
            <a:ext cx="144463" cy="720725"/>
          </a:xfrm>
          <a:prstGeom prst="leftBrace">
            <a:avLst>
              <a:gd name="adj1" fmla="val 41390"/>
              <a:gd name="adj2" fmla="val 42204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24" name="AutoShape 20"/>
          <p:cNvSpPr/>
          <p:nvPr/>
        </p:nvSpPr>
        <p:spPr>
          <a:xfrm>
            <a:off x="5170488" y="4354513"/>
            <a:ext cx="215900" cy="722312"/>
          </a:xfrm>
          <a:prstGeom prst="leftBrace">
            <a:avLst>
              <a:gd name="adj1" fmla="val 27755"/>
              <a:gd name="adj2" fmla="val 47120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6664325" y="928688"/>
            <a:ext cx="15843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Cache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27" name="Rectangle 23"/>
          <p:cNvSpPr>
            <a:spLocks noChangeArrowheads="1"/>
          </p:cNvSpPr>
          <p:nvPr/>
        </p:nvSpPr>
        <p:spPr bwMode="auto">
          <a:xfrm>
            <a:off x="4233863" y="5073650"/>
            <a:ext cx="8953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磁带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28" name="AutoShape 24"/>
          <p:cNvSpPr/>
          <p:nvPr/>
        </p:nvSpPr>
        <p:spPr>
          <a:xfrm>
            <a:off x="5080000" y="1936750"/>
            <a:ext cx="288925" cy="1655763"/>
          </a:xfrm>
          <a:prstGeom prst="leftBrace">
            <a:avLst>
              <a:gd name="adj1" fmla="val 47544"/>
              <a:gd name="adj2" fmla="val 42204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29" name="Rectangle 25"/>
          <p:cNvSpPr>
            <a:spLocks noChangeArrowheads="1"/>
          </p:cNvSpPr>
          <p:nvPr/>
        </p:nvSpPr>
        <p:spPr bwMode="auto">
          <a:xfrm>
            <a:off x="5368925" y="1863725"/>
            <a:ext cx="1703388" cy="1816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MROM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PROM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EPROM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E</a:t>
            </a:r>
            <a:r>
              <a:rPr kumimoji="1" lang="en-US" altLang="zh-CN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PROM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175130" name="AutoShape 26"/>
          <p:cNvSpPr/>
          <p:nvPr/>
        </p:nvSpPr>
        <p:spPr>
          <a:xfrm>
            <a:off x="5170488" y="5289550"/>
            <a:ext cx="215900" cy="739775"/>
          </a:xfrm>
          <a:prstGeom prst="leftBrace">
            <a:avLst>
              <a:gd name="adj1" fmla="val 49858"/>
              <a:gd name="adj2" fmla="val 47120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5131" name="Rectangle 27"/>
          <p:cNvSpPr>
            <a:spLocks noChangeArrowheads="1"/>
          </p:cNvSpPr>
          <p:nvPr/>
        </p:nvSpPr>
        <p:spPr bwMode="auto">
          <a:xfrm>
            <a:off x="5386388" y="5218113"/>
            <a:ext cx="1647825" cy="1014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CD-ROM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WORM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EOD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4214813" y="3643313"/>
            <a:ext cx="23860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NOR  FLASH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4271963" y="6110288"/>
            <a:ext cx="3730625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anose="02010609030101010101" pitchFamily="49" charset="-122"/>
                <a:cs typeface="+mn-cs"/>
              </a:rPr>
              <a:t>NAND  FLASH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924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1751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1751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" fill="hold"/>
                                        <p:tgtEl>
                                          <p:spTgt spid="17510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1751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" fill="hold"/>
                                        <p:tgtEl>
                                          <p:spTgt spid="1751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1751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" fill="hold"/>
                                        <p:tgtEl>
                                          <p:spTgt spid="1751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" fill="hold"/>
                                        <p:tgtEl>
                                          <p:spTgt spid="1751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1751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" fill="hold"/>
                                        <p:tgtEl>
                                          <p:spTgt spid="175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" fill="hold"/>
                                        <p:tgtEl>
                                          <p:spTgt spid="1751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" fill="hold"/>
                                        <p:tgtEl>
                                          <p:spTgt spid="1751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" fill="hold"/>
                                        <p:tgtEl>
                                          <p:spTgt spid="1751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" fill="hold"/>
                                        <p:tgtEl>
                                          <p:spTgt spid="1751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" fill="hold"/>
                                        <p:tgtEl>
                                          <p:spTgt spid="1751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" fill="hold"/>
                                        <p:tgtEl>
                                          <p:spTgt spid="1751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1751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" fill="hold"/>
                                        <p:tgtEl>
                                          <p:spTgt spid="1751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" fill="hold"/>
                                        <p:tgtEl>
                                          <p:spTgt spid="1751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" fill="hold"/>
                                        <p:tgtEl>
                                          <p:spTgt spid="1751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" fill="hold"/>
                                        <p:tgtEl>
                                          <p:spTgt spid="1751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" fill="hold"/>
                                        <p:tgtEl>
                                          <p:spTgt spid="1751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" fill="hold"/>
                                        <p:tgtEl>
                                          <p:spTgt spid="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/>
      <p:bldP spid="175110" grpId="0"/>
      <p:bldP spid="175111" grpId="0"/>
      <p:bldP spid="175112" grpId="0"/>
      <p:bldP spid="175113" grpId="0"/>
      <p:bldP spid="175114" grpId="0"/>
      <p:bldP spid="175115" grpId="0"/>
      <p:bldP spid="175116" grpId="0"/>
      <p:bldP spid="175117" grpId="0"/>
      <p:bldP spid="175118" grpId="0"/>
      <p:bldP spid="175119" grpId="0"/>
      <p:bldP spid="175120" grpId="0" animBg="1"/>
      <p:bldP spid="175121" grpId="0" animBg="1"/>
      <p:bldP spid="175122" grpId="0" bldLvl="0" animBg="1"/>
      <p:bldP spid="175123" grpId="0" animBg="1"/>
      <p:bldP spid="175124" grpId="0" animBg="1"/>
      <p:bldP spid="175125" grpId="0" bldLvl="0" animBg="1"/>
      <p:bldP spid="175127" grpId="0"/>
      <p:bldP spid="175128" grpId="0" animBg="1"/>
      <p:bldP spid="175129" grpId="0"/>
      <p:bldP spid="175130" grpId="0" bldLvl="0" animBg="1"/>
      <p:bldP spid="175131" grpId="0" bldLvl="0" animBg="1"/>
      <p:bldP spid="26" grpId="0" bldLvl="0" animBg="1"/>
      <p:bldP spid="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/>
          <p:nvPr/>
        </p:nvSpPr>
        <p:spPr>
          <a:xfrm>
            <a:off x="539750" y="1048025"/>
            <a:ext cx="7632700" cy="43619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SDRAM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：同步型动态存储器。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计算机系统中的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使用的是系统时钟，</a:t>
            </a:r>
            <a:r>
              <a:rPr lang="en-US" altLang="zh-CN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SDRAM</a:t>
            </a:r>
            <a:r>
              <a:rPr lang="zh-CN" altLang="en-US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的操作要求与系统时钟相同步</a:t>
            </a:r>
            <a:r>
              <a:rPr lang="en-US" altLang="zh-CN" dirty="0">
                <a:solidFill>
                  <a:schemeClr val="hlin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lang="en-US" altLang="zh-CN" dirty="0">
              <a:solidFill>
                <a:schemeClr val="hlink"/>
              </a:solidFill>
              <a:highlight>
                <a:srgbClr val="FFFF00"/>
              </a:highlight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在系统时钟的控制下从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获得地址、数据和控制信息。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换句话说，它与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的数据交换同步于外部的系统时钟信号，并且以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CPU/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存储器总线的最高速度运行，而不需要插入等待状态。 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SDRAM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的特殊之处：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模式寄存器及相关控制逻辑。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758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758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/>
          </p:cNvPicPr>
          <p:nvPr/>
        </p:nvPicPr>
        <p:blipFill>
          <a:blip r:embed="rId1"/>
          <a:srcRect b="5847"/>
          <a:stretch>
            <a:fillRect/>
          </a:stretch>
        </p:blipFill>
        <p:spPr>
          <a:xfrm>
            <a:off x="0" y="0"/>
            <a:ext cx="9144000" cy="688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86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68612" name="矩形 4">
            <a:hlinkClick r:id="rId2" action="ppaction://hlinkfile"/>
          </p:cNvPr>
          <p:cNvSpPr/>
          <p:nvPr/>
        </p:nvSpPr>
        <p:spPr>
          <a:xfrm>
            <a:off x="7500938" y="5715000"/>
            <a:ext cx="1271587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3-14.swf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225"/>
            <a:ext cx="9144000" cy="683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963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/>
          <p:cNvPicPr>
            <a:picLocks noChangeAspect="1"/>
          </p:cNvPicPr>
          <p:nvPr/>
        </p:nvPicPr>
        <p:blipFill>
          <a:blip r:embed="rId1"/>
          <a:srcRect b="14844"/>
          <a:stretch>
            <a:fillRect/>
          </a:stretch>
        </p:blipFill>
        <p:spPr>
          <a:xfrm>
            <a:off x="785813" y="1733550"/>
            <a:ext cx="7416800" cy="505301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3187" name="Group 3"/>
          <p:cNvGraphicFramePr>
            <a:graphicFrameLocks noGrp="1"/>
          </p:cNvGraphicFramePr>
          <p:nvPr/>
        </p:nvGraphicFramePr>
        <p:xfrm>
          <a:off x="395288" y="188913"/>
          <a:ext cx="8569325" cy="1522413"/>
        </p:xfrm>
        <a:graphic>
          <a:graphicData uri="http://schemas.openxmlformats.org/drawingml/2006/table">
            <a:tbl>
              <a:tblPr/>
              <a:tblGrid>
                <a:gridCol w="220662"/>
                <a:gridCol w="8348663"/>
              </a:tblGrid>
              <a:tr h="1522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3.2.6 DRAM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主存读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写的正确性校验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DRAM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通常用做主存储器，其读写操作的正确性与可靠性至关重要。为此除了正常的数据位宽度，还增加了附加位，用于读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写操作正确性校验。增加的附加位也要同数据位一起写入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DRAM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中保存，如图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3.16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所示。 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66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066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67500" y="6215063"/>
            <a:ext cx="1905000" cy="45720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70668" name="矩形 5">
            <a:hlinkClick r:id="rId2" action="ppaction://hlinkfile"/>
          </p:cNvPr>
          <p:cNvSpPr/>
          <p:nvPr/>
        </p:nvSpPr>
        <p:spPr>
          <a:xfrm>
            <a:off x="4429125" y="564356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3-16.swf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三、只读存储器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ROM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311525" cy="36734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MROM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PROM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EPROM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</a:t>
            </a:r>
            <a:r>
              <a:rPr kumimoji="1" lang="en-US" altLang="zh-CN" sz="3200" b="1" i="0" u="none" strike="noStrike" kern="0" cap="none" spc="0" normalizeH="0" baseline="3000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PROM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Flash Memory</a:t>
            </a: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71684" name="Object 4"/>
          <p:cNvGraphicFramePr>
            <a:graphicFrameLocks noGrp="1"/>
          </p:cNvGraphicFramePr>
          <p:nvPr>
            <p:ph sz="half" idx="2"/>
          </p:nvPr>
        </p:nvGraphicFramePr>
        <p:xfrm>
          <a:off x="3492500" y="1125538"/>
          <a:ext cx="511175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3037205" imgH="2722245" progId="Visio.Drawing.11">
                  <p:embed/>
                </p:oleObj>
              </mc:Choice>
              <mc:Fallback>
                <p:oleObj name="" r:id="rId2" imgW="3037205" imgH="2722245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0" y="1125538"/>
                        <a:ext cx="5111750" cy="45783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ROM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存储器中“编程”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70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2708" name="矩形 8"/>
          <p:cNvSpPr/>
          <p:nvPr/>
        </p:nvSpPr>
        <p:spPr>
          <a:xfrm>
            <a:off x="357188" y="1350963"/>
            <a:ext cx="8358187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只读内存（</a:t>
            </a:r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Read-Only Memory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）是一种只能读取指令和数据的内存。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在制造过程中，由存储器厂商或用户将指令和数据以一特制软件流程写入（烧录）到存储体中，该写入方法称为“编程”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37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475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577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680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611188" y="692150"/>
            <a:ext cx="8135937" cy="5965825"/>
            <a:chOff x="385" y="436"/>
            <a:chExt cx="5125" cy="3758"/>
          </a:xfrm>
        </p:grpSpPr>
        <p:pic>
          <p:nvPicPr>
            <p:cNvPr id="10243" name="Picture 3" descr="2-20"/>
            <p:cNvPicPr>
              <a:picLocks noChangeAspect="1"/>
            </p:cNvPicPr>
            <p:nvPr/>
          </p:nvPicPr>
          <p:blipFill>
            <a:blip r:embed="rId1">
              <a:grayscl/>
            </a:blip>
            <a:srcRect l="15594" t="9479" r="5502" b="-375"/>
            <a:stretch>
              <a:fillRect/>
            </a:stretch>
          </p:blipFill>
          <p:spPr>
            <a:xfrm>
              <a:off x="793" y="436"/>
              <a:ext cx="4128" cy="2303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0244" name="Object 4"/>
            <p:cNvGraphicFramePr/>
            <p:nvPr/>
          </p:nvGraphicFramePr>
          <p:xfrm>
            <a:off x="385" y="2750"/>
            <a:ext cx="3878" cy="1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2" imgW="6029325" imgH="3238500" progId="Paint.Picture">
                    <p:embed/>
                  </p:oleObj>
                </mc:Choice>
                <mc:Fallback>
                  <p:oleObj name="" r:id="rId2" imgW="6029325" imgH="3238500" progId="Paint.Picture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5" y="2750"/>
                          <a:ext cx="3878" cy="14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5" name="Text Box 5"/>
            <p:cNvSpPr txBox="1"/>
            <p:nvPr/>
          </p:nvSpPr>
          <p:spPr>
            <a:xfrm>
              <a:off x="4280" y="2886"/>
              <a:ext cx="1230" cy="32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just"/>
              <a:r>
                <a:rPr lang="en-US" altLang="zh-CN" b="1" dirty="0">
                  <a:solidFill>
                    <a:schemeClr val="hlink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RAMBUS</a:t>
              </a:r>
              <a:r>
                <a:rPr lang="zh-CN" altLang="en-US" b="1" dirty="0">
                  <a:solidFill>
                    <a:schemeClr val="hlink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内存条</a:t>
              </a:r>
              <a:endParaRPr lang="zh-CN" altLang="en-US" b="1" dirty="0">
                <a:solidFill>
                  <a:schemeClr val="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10246" name="Text Box 6"/>
            <p:cNvSpPr txBox="1"/>
            <p:nvPr/>
          </p:nvSpPr>
          <p:spPr>
            <a:xfrm>
              <a:off x="4059" y="3566"/>
              <a:ext cx="1133" cy="40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just"/>
              <a:r>
                <a:rPr lang="en-US" altLang="zh-CN" b="1" dirty="0">
                  <a:solidFill>
                    <a:schemeClr val="hlink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DDR </a:t>
              </a:r>
              <a:r>
                <a:rPr lang="zh-CN" altLang="en-US" b="1" dirty="0">
                  <a:solidFill>
                    <a:schemeClr val="hlink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内存条</a:t>
              </a:r>
              <a:endParaRPr lang="zh-CN" altLang="en-US" b="1" dirty="0">
                <a:solidFill>
                  <a:schemeClr val="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sp>
        <p:nvSpPr>
          <p:cNvPr id="10247" name="Rectangle 7"/>
          <p:cNvSpPr/>
          <p:nvPr/>
        </p:nvSpPr>
        <p:spPr>
          <a:xfrm>
            <a:off x="323850" y="404813"/>
            <a:ext cx="1306513" cy="8715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内存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78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/>
          <p:nvPr/>
        </p:nvSpPr>
        <p:spPr>
          <a:xfrm>
            <a:off x="428625" y="571500"/>
            <a:ext cx="8135938" cy="61118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FLASH</a:t>
            </a:r>
            <a:r>
              <a:rPr lang="zh-CN" altLang="en-US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存储元 </a:t>
            </a:r>
            <a:endParaRPr lang="zh-CN" altLang="en-US" b="1" dirty="0">
              <a:solidFill>
                <a:srgbClr val="F60E35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FLASH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存储器也翻译成闪速存储器，它是高密度非失易失性的读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/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写存储器。高密度意味着它具有巨大比特数目的存储容量。非易失性意味着存放的数据在没有电源的情况下可以长期保存。总之，它既有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RAM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的优点，又有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ROM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的优点，称得上是存储技术划时代的进展。 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读操作时，</a:t>
            </a:r>
            <a:r>
              <a:rPr lang="zh-CN" altLang="en-US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在某一时间只有一条行选择线被激活。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假定某个存储元原存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，那么晶体管导通，与它所在位线接通，有电流通过位线，所经过的负载上产生一个电压降。这个电压降送到比较器的一个输入端，与另一端输入的参照电压做比较，比较器输出一个标志为逻辑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的电平。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 如果某个存储元原先存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，那么晶体管不导通，位线上没有电流，比较器输出端则产生一个标志为逻辑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的电平。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7885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88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2"/>
          <p:cNvPicPr>
            <a:picLocks noChangeAspect="1"/>
          </p:cNvPicPr>
          <p:nvPr/>
        </p:nvPicPr>
        <p:blipFill>
          <a:blip r:embed="rId1"/>
          <a:srcRect b="939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987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/>
          <p:cNvPicPr>
            <a:picLocks noChangeAspect="1"/>
          </p:cNvPicPr>
          <p:nvPr/>
        </p:nvPicPr>
        <p:blipFill>
          <a:blip r:embed="rId1"/>
          <a:srcRect t="13777" b="14844"/>
          <a:stretch>
            <a:fillRect/>
          </a:stretch>
        </p:blipFill>
        <p:spPr>
          <a:xfrm>
            <a:off x="0" y="2071688"/>
            <a:ext cx="9144000" cy="4786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8" name="Rectangle 3"/>
          <p:cNvSpPr/>
          <p:nvPr/>
        </p:nvSpPr>
        <p:spPr>
          <a:xfrm>
            <a:off x="0" y="285750"/>
            <a:ext cx="9144000" cy="2085975"/>
          </a:xfrm>
          <a:prstGeom prst="rect">
            <a:avLst/>
          </a:prstGeom>
          <a:noFill/>
          <a:ln w="9525" cap="flat" cmpd="sng">
            <a:solidFill>
              <a:srgbClr val="FFFF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FLASH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存储元在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EPROM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存储元基础上发展起来的，由单个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MOS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晶体管组成，除漏极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和源极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外，还有一个控制栅和浮空栅。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浮空栅上的电荷量决定了读取操作时，加在栅极上的控制电压能否开启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MOS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管，并产生从漏极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到源极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的电流。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089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090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0901" name="矩形 5"/>
          <p:cNvSpPr/>
          <p:nvPr/>
        </p:nvSpPr>
        <p:spPr>
          <a:xfrm>
            <a:off x="357188" y="5572125"/>
            <a:ext cx="1271587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3-21.swf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/>
          <p:nvPr/>
        </p:nvSpPr>
        <p:spPr>
          <a:xfrm>
            <a:off x="250825" y="790575"/>
            <a:ext cx="8569325" cy="5121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读取操作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控制栅加上正电压。浮空栅上的负电荷量将决定是否可以开启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MOS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晶体管。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如果存储元原存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，可认为浮空栅不带负电，控制栅上的正电压足以开启晶体管。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如果存储元原存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，可认为浮空栅带负电，控制栅上的正电压不足以克服浮动栅上的负电量，晶体管不能开启导通。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当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MOS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晶体管开启导通时，电源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VD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提供从漏极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到源极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的电流。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读出电路检测到有电流，表示存储元中存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若读出电路检测到无电流，表示存储元中存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，如图所示。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192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19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/>
          <p:cNvPicPr>
            <a:picLocks noChangeAspect="1"/>
          </p:cNvPicPr>
          <p:nvPr/>
        </p:nvPicPr>
        <p:blipFill>
          <a:blip r:embed="rId1"/>
          <a:srcRect b="1484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6" name="Text Box 3"/>
          <p:cNvSpPr txBox="1"/>
          <p:nvPr/>
        </p:nvSpPr>
        <p:spPr>
          <a:xfrm>
            <a:off x="2484438" y="5084763"/>
            <a:ext cx="10080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读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2947" name="Text Box 4"/>
          <p:cNvSpPr txBox="1"/>
          <p:nvPr/>
        </p:nvSpPr>
        <p:spPr>
          <a:xfrm>
            <a:off x="6227763" y="5157788"/>
            <a:ext cx="10080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读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294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29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2950" name="矩形 6"/>
          <p:cNvSpPr/>
          <p:nvPr/>
        </p:nvSpPr>
        <p:spPr>
          <a:xfrm>
            <a:off x="428625" y="535781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3-22.swf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/>
          <p:cNvPicPr>
            <a:picLocks noChangeAspect="1"/>
          </p:cNvPicPr>
          <p:nvPr/>
        </p:nvPicPr>
        <p:blipFill>
          <a:blip r:embed="rId1"/>
          <a:srcRect t="17183" b="14844"/>
          <a:stretch>
            <a:fillRect/>
          </a:stretch>
        </p:blipFill>
        <p:spPr>
          <a:xfrm>
            <a:off x="0" y="2133600"/>
            <a:ext cx="9144000" cy="468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0" name="Rectangle 3"/>
          <p:cNvSpPr/>
          <p:nvPr/>
        </p:nvSpPr>
        <p:spPr>
          <a:xfrm>
            <a:off x="0" y="188913"/>
            <a:ext cx="9144000" cy="19208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FLASH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存储器基本操作</a:t>
            </a:r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编程操作</a:t>
            </a:r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 实际上是写操作。所有存储元的原始状态均处“</a:t>
            </a:r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1”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状态，这是因为擦除操作时控制栅不加正电压。</a:t>
            </a:r>
            <a:r>
              <a:rPr lang="zh-CN" altLang="en-US" sz="2000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编程操作的目的是为存储元的浮空栅补充电子，从而使存储元改写成“</a:t>
            </a:r>
            <a:r>
              <a:rPr lang="en-US" altLang="zh-CN" sz="2000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0”</a:t>
            </a:r>
            <a:r>
              <a:rPr lang="zh-CN" altLang="en-US" sz="2000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状态。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如果某存储元仍保持“</a:t>
            </a:r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1”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状态，则控制栅不加正电压。</a:t>
            </a:r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3971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397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3973" name="矩形 5"/>
          <p:cNvSpPr/>
          <p:nvPr/>
        </p:nvSpPr>
        <p:spPr>
          <a:xfrm>
            <a:off x="428625" y="535781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3-22.swf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/>
          <p:cNvPicPr>
            <a:picLocks noChangeAspect="1"/>
          </p:cNvPicPr>
          <p:nvPr/>
        </p:nvPicPr>
        <p:blipFill>
          <a:blip r:embed="rId1"/>
          <a:srcRect t="17522" b="14844"/>
          <a:stretch>
            <a:fillRect/>
          </a:stretch>
        </p:blipFill>
        <p:spPr>
          <a:xfrm>
            <a:off x="0" y="2205038"/>
            <a:ext cx="9144000" cy="4652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4" name="Rectangle 3"/>
          <p:cNvSpPr/>
          <p:nvPr/>
        </p:nvSpPr>
        <p:spPr>
          <a:xfrm>
            <a:off x="0" y="476250"/>
            <a:ext cx="9144000" cy="220980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擦除操作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所有的存储元中浮空栅上的负电荷要全部洩放出去。为此晶体管源极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加上正电压，这与编程操作正好相反，见图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(c)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所示。源极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上的正电压吸收浮空栅中的电子，从而使全部存储元变成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状态。</a:t>
            </a:r>
            <a:endParaRPr lang="zh-CN" altLang="en-US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499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499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4997" name="矩形 5"/>
          <p:cNvSpPr/>
          <p:nvPr/>
        </p:nvSpPr>
        <p:spPr>
          <a:xfrm>
            <a:off x="428625" y="535781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3-22.swf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几种非易失性存储器的比较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2482" name="Group 274"/>
          <p:cNvGraphicFramePr>
            <a:graphicFrameLocks noGrp="1"/>
          </p:cNvGraphicFramePr>
          <p:nvPr>
            <p:ph idx="1"/>
          </p:nvPr>
        </p:nvGraphicFramePr>
        <p:xfrm>
          <a:off x="538163" y="1196975"/>
          <a:ext cx="8137525" cy="3609600"/>
        </p:xfrm>
        <a:graphic>
          <a:graphicData uri="http://schemas.openxmlformats.org/drawingml/2006/table">
            <a:tbl>
              <a:tblPr/>
              <a:tblGrid>
                <a:gridCol w="1439862"/>
                <a:gridCol w="2016125"/>
                <a:gridCol w="1944688"/>
                <a:gridCol w="1296987"/>
                <a:gridCol w="1439863"/>
              </a:tblGrid>
              <a:tr h="6461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存储器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类别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擦除方式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能否单字节修改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写机制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MROM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只读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不允许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掩膜位写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PROM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写一次读多次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不允许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5921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EPROM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写多次读多次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紫外线擦除，脱机改写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E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PROM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写多次读多次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电擦除，在线改写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能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Flash Memory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写多次读多次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电擦除，在线改写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anose="02010609030101010101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anose="02010609030101010101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8606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2248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697788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存储体系概述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主存储器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3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主存储器与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CPU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的连接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高速存储器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高速缓冲存储器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Cache 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虚拟存储器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外存储器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第三章：存储系统</a:t>
            </a:r>
            <a:endParaRPr kumimoji="1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1266" name="Rectangle 2"/>
          <p:cNvSpPr/>
          <p:nvPr/>
        </p:nvSpPr>
        <p:spPr>
          <a:xfrm>
            <a:off x="763588" y="657225"/>
            <a:ext cx="15049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软盘 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2755" name="Picture 3" descr="磁盘结构"/>
          <p:cNvPicPr>
            <a:picLocks noChangeAspect="1"/>
          </p:cNvPicPr>
          <p:nvPr/>
        </p:nvPicPr>
        <p:blipFill>
          <a:blip r:embed="rId1">
            <a:lum bright="-34000" contrast="32000"/>
          </a:blip>
          <a:stretch>
            <a:fillRect/>
          </a:stretch>
        </p:blipFill>
        <p:spPr>
          <a:xfrm>
            <a:off x="3811588" y="3933825"/>
            <a:ext cx="4464050" cy="22320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4"/>
          <p:cNvGrpSpPr/>
          <p:nvPr/>
        </p:nvGrpSpPr>
        <p:grpSpPr>
          <a:xfrm>
            <a:off x="3887788" y="1341438"/>
            <a:ext cx="4537075" cy="2159000"/>
            <a:chOff x="4422" y="12048"/>
            <a:chExt cx="3315" cy="1872"/>
          </a:xfrm>
        </p:grpSpPr>
        <p:grpSp>
          <p:nvGrpSpPr>
            <p:cNvPr id="11269" name="Group 5"/>
            <p:cNvGrpSpPr/>
            <p:nvPr/>
          </p:nvGrpSpPr>
          <p:grpSpPr>
            <a:xfrm>
              <a:off x="4422" y="12048"/>
              <a:ext cx="3315" cy="1716"/>
              <a:chOff x="6837" y="11268"/>
              <a:chExt cx="3315" cy="1716"/>
            </a:xfrm>
          </p:grpSpPr>
          <p:pic>
            <p:nvPicPr>
              <p:cNvPr id="11270" name="Picture 6" descr="软盘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7" y="11268"/>
                <a:ext cx="1663" cy="171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271" name="Picture 7" descr="写保护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7" y="11268"/>
                <a:ext cx="1635" cy="169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1272" name="Text Box 8"/>
            <p:cNvSpPr txBox="1"/>
            <p:nvPr/>
          </p:nvSpPr>
          <p:spPr>
            <a:xfrm>
              <a:off x="6312" y="13452"/>
              <a:ext cx="1050" cy="4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anchor="t"/>
            <a:lstStyle/>
            <a:p>
              <a:pPr algn="just"/>
              <a:r>
                <a:rPr lang="zh-CN" altLang="en-US" sz="1400" dirty="0">
                  <a:solidFill>
                    <a:srgbClr val="03090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写保护</a:t>
              </a:r>
              <a:endParaRPr lang="zh-CN" altLang="en-US" sz="3600" dirty="0">
                <a:solidFill>
                  <a:srgbClr val="030906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02761" name="Picture 9"/>
          <p:cNvPicPr>
            <a:picLocks noChangeAspect="1"/>
          </p:cNvPicPr>
          <p:nvPr/>
        </p:nvPicPr>
        <p:blipFill>
          <a:blip r:embed="rId4">
            <a:lum bright="4001" contrast="-16000"/>
          </a:blip>
          <a:stretch>
            <a:fillRect/>
          </a:stretch>
        </p:blipFill>
        <p:spPr>
          <a:xfrm>
            <a:off x="611188" y="2439988"/>
            <a:ext cx="3113087" cy="308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276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027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主存储器与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CPU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的连接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286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一、背景知识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  <a:hlinkClick r:id="rId2" action="ppaction://hlinksldjump"/>
              </a:rPr>
              <a:t>——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存储芯片简介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二、存储器容量扩展的三种方法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三、主存储器与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CPU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的连接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一、背景知识</a:t>
            </a: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——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存储芯片简介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6438900" cy="5762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存储芯片的引脚封装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124" name="Object 4"/>
          <p:cNvGraphicFramePr>
            <a:graphicFrameLocks noGrp="1"/>
          </p:cNvGraphicFramePr>
          <p:nvPr>
            <p:ph sz="half" idx="2"/>
          </p:nvPr>
        </p:nvGraphicFramePr>
        <p:xfrm>
          <a:off x="306263" y="2428875"/>
          <a:ext cx="8658225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5735955" imgH="1671955" progId="Visio.Drawing.11">
                  <p:embed/>
                </p:oleObj>
              </mc:Choice>
              <mc:Fallback>
                <p:oleObj name="" r:id="rId2" imgW="5735955" imgH="1671955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263" y="2428875"/>
                        <a:ext cx="8658225" cy="2519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0338" name="Rectangle 2"/>
          <p:cNvSpPr>
            <a:spLocks noGrp="1" noChangeArrowheads="1"/>
          </p:cNvSpPr>
          <p:nvPr>
            <p:ph idx="1"/>
          </p:nvPr>
        </p:nvSpPr>
        <p:spPr>
          <a:xfrm>
            <a:off x="755650" y="1341438"/>
            <a:ext cx="7704138" cy="4032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hlinkClick r:id="rId2" action="ppaction://hlinksldjump"/>
              </a:rPr>
              <a:t>1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hlinkClick r:id="rId2" action="ppaction://hlinksldjump"/>
              </a:rPr>
              <a:t>、位扩展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        从字长方向扩展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hlinkClick r:id="rId3" action="ppaction://hlinksldjump"/>
              </a:rPr>
              <a:t>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hlinkClick r:id="rId3" action="ppaction://hlinksldjump"/>
              </a:rPr>
              <a:t>、字扩展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        从字数方向扩展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hlinkClick r:id="rId4" action="ppaction://hlinksldjump"/>
              </a:rPr>
              <a:t>3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hlinkClick r:id="rId4" action="ppaction://hlinksldjump"/>
              </a:rPr>
              <a:t>、字位扩展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        从字长和字数方向扩展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二、存储器容量扩展的三种方法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、位扩展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55491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要求：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用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1K×4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位的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SRAM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芯片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1K×8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位的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SRAM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存储器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717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271365" name="Object 5"/>
          <p:cNvGraphicFramePr>
            <a:graphicFrameLocks noGrp="1"/>
          </p:cNvGraphicFramePr>
          <p:nvPr>
            <p:ph sz="half" idx="2"/>
          </p:nvPr>
        </p:nvGraphicFramePr>
        <p:xfrm>
          <a:off x="1476375" y="2205038"/>
          <a:ext cx="5975350" cy="328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3362325" imgH="2456815" progId="Visio.Drawing.11">
                  <p:embed/>
                </p:oleObj>
              </mc:Choice>
              <mc:Fallback>
                <p:oleObj name="" r:id="rId2" imgW="3362325" imgH="2456815" progId="Visio.Drawing.11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rcRect t="24754"/>
                      <a:stretch>
                        <a:fillRect/>
                      </a:stretch>
                    </p:blipFill>
                    <p:spPr>
                      <a:xfrm>
                        <a:off x="1476375" y="2205038"/>
                        <a:ext cx="5975350" cy="328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、位扩展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2392" name="Rectangle 8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2592388" cy="38163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容量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= 2</a:t>
            </a:r>
            <a:r>
              <a:rPr kumimoji="1" lang="en-US" altLang="zh-CN" sz="2800" b="1" i="0" u="none" strike="noStrike" kern="0" cap="none" spc="0" normalizeH="0" baseline="5000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10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×8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位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举例验证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: 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   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读地址为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0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的存储单元的内容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8196" name="Object 5"/>
          <p:cNvGraphicFramePr>
            <a:graphicFrameLocks noGrp="1"/>
          </p:cNvGraphicFramePr>
          <p:nvPr>
            <p:ph idx="1"/>
          </p:nvPr>
        </p:nvGraphicFramePr>
        <p:xfrm>
          <a:off x="2987675" y="1341438"/>
          <a:ext cx="5545138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4225290" imgH="2858770" progId="Visio.Drawing.11">
                  <p:embed/>
                </p:oleObj>
              </mc:Choice>
              <mc:Fallback>
                <p:oleObj name="" r:id="rId2" imgW="4225290" imgH="2858770" progId="Visio.Drawing.11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rcRect l="9758"/>
                      <a:stretch>
                        <a:fillRect/>
                      </a:stretch>
                    </p:blipFill>
                    <p:spPr>
                      <a:xfrm>
                        <a:off x="2987675" y="1341438"/>
                        <a:ext cx="5545138" cy="4159250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638800"/>
            <a:ext cx="7772400" cy="5334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B5119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</a:t>
            </a:r>
            <a:r>
              <a:rPr kumimoji="1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B5119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3.25 1MB RAM</a:t>
            </a:r>
            <a:endParaRPr kumimoji="1" lang="en-US" altLang="zh-CN" sz="2400" b="0" i="1" u="none" strike="noStrike" kern="0" cap="none" spc="0" normalizeH="0" baseline="0" noProof="0">
              <a:ln>
                <a:noFill/>
              </a:ln>
              <a:solidFill>
                <a:srgbClr val="B5119E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9218" name="Group 3"/>
          <p:cNvGrpSpPr/>
          <p:nvPr/>
        </p:nvGrpSpPr>
        <p:grpSpPr>
          <a:xfrm>
            <a:off x="685800" y="990600"/>
            <a:ext cx="8077200" cy="4572000"/>
            <a:chOff x="0" y="0"/>
            <a:chExt cx="4896" cy="2880"/>
          </a:xfrm>
        </p:grpSpPr>
        <p:sp>
          <p:nvSpPr>
            <p:cNvPr id="9219" name="Rectangle 4"/>
            <p:cNvSpPr/>
            <p:nvPr/>
          </p:nvSpPr>
          <p:spPr>
            <a:xfrm>
              <a:off x="4272" y="0"/>
              <a:ext cx="576" cy="576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8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  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0" name="Text Box 5"/>
            <p:cNvSpPr txBox="1"/>
            <p:nvPr/>
          </p:nvSpPr>
          <p:spPr>
            <a:xfrm>
              <a:off x="1282" y="1128"/>
              <a:ext cx="196" cy="183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lIns="0" tIns="0" rIns="0" bIns="0" anchor="t"/>
            <a:lstStyle/>
            <a:p>
              <a:pPr lvl="0" algn="just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……</a:t>
              </a:r>
              <a:endParaRPr lang="en-US" altLang="zh-CN" sz="1800" baseline="-250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1" name="Text Box 6"/>
            <p:cNvSpPr txBox="1"/>
            <p:nvPr/>
          </p:nvSpPr>
          <p:spPr>
            <a:xfrm>
              <a:off x="1334" y="949"/>
              <a:ext cx="196" cy="1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A</a:t>
              </a:r>
              <a:r>
                <a:rPr lang="en-US" altLang="zh-CN" sz="1800" baseline="-250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baseline="-250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2" name="Text Box 7"/>
            <p:cNvSpPr txBox="1"/>
            <p:nvPr/>
          </p:nvSpPr>
          <p:spPr>
            <a:xfrm>
              <a:off x="1268" y="1676"/>
              <a:ext cx="197" cy="1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D</a:t>
              </a:r>
              <a:r>
                <a:rPr lang="en-US" altLang="zh-CN" sz="1800" baseline="-250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3" name="Rectangle 8"/>
            <p:cNvSpPr/>
            <p:nvPr/>
          </p:nvSpPr>
          <p:spPr>
            <a:xfrm>
              <a:off x="3906" y="151"/>
              <a:ext cx="590" cy="569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7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4" name="Rectangle 9"/>
            <p:cNvSpPr/>
            <p:nvPr/>
          </p:nvSpPr>
          <p:spPr>
            <a:xfrm>
              <a:off x="3588" y="277"/>
              <a:ext cx="590" cy="567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6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5" name="Rectangle 10"/>
            <p:cNvSpPr/>
            <p:nvPr/>
          </p:nvSpPr>
          <p:spPr>
            <a:xfrm>
              <a:off x="3268" y="398"/>
              <a:ext cx="590" cy="567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5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6" name="Rectangle 11"/>
            <p:cNvSpPr/>
            <p:nvPr/>
          </p:nvSpPr>
          <p:spPr>
            <a:xfrm>
              <a:off x="2951" y="511"/>
              <a:ext cx="590" cy="569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4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7" name="Rectangle 12"/>
            <p:cNvSpPr/>
            <p:nvPr/>
          </p:nvSpPr>
          <p:spPr>
            <a:xfrm>
              <a:off x="2633" y="640"/>
              <a:ext cx="590" cy="569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3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8" name="Rectangle 13"/>
            <p:cNvSpPr/>
            <p:nvPr/>
          </p:nvSpPr>
          <p:spPr>
            <a:xfrm>
              <a:off x="2315" y="760"/>
              <a:ext cx="589" cy="567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2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29" name="Rectangle 14"/>
            <p:cNvSpPr/>
            <p:nvPr/>
          </p:nvSpPr>
          <p:spPr>
            <a:xfrm>
              <a:off x="1996" y="903"/>
              <a:ext cx="590" cy="567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ct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1M</a:t>
              </a:r>
              <a:r>
                <a:rPr lang="en-US" altLang="zh-CN" sz="1800" dirty="0">
                  <a:solidFill>
                    <a:srgbClr val="4630B4"/>
                  </a:solidFill>
                  <a:latin typeface="宋体" panose="02010600030101010101" pitchFamily="2" charset="-122"/>
                  <a:ea typeface="新宋体" panose="02010609030101010101" charset="-122"/>
                </a:rPr>
                <a:t>ⅹ</a:t>
              </a:r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1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I/O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0" name="Line 15"/>
            <p:cNvSpPr/>
            <p:nvPr/>
          </p:nvSpPr>
          <p:spPr>
            <a:xfrm>
              <a:off x="1306" y="949"/>
              <a:ext cx="687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1" name="Line 16"/>
            <p:cNvSpPr/>
            <p:nvPr/>
          </p:nvSpPr>
          <p:spPr>
            <a:xfrm>
              <a:off x="3537" y="48"/>
              <a:ext cx="68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2" name="Line 17"/>
            <p:cNvSpPr/>
            <p:nvPr/>
          </p:nvSpPr>
          <p:spPr>
            <a:xfrm>
              <a:off x="3224" y="184"/>
              <a:ext cx="68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3" name="Line 18"/>
            <p:cNvSpPr/>
            <p:nvPr/>
          </p:nvSpPr>
          <p:spPr>
            <a:xfrm>
              <a:off x="2896" y="319"/>
              <a:ext cx="689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4" name="Line 19"/>
            <p:cNvSpPr/>
            <p:nvPr/>
          </p:nvSpPr>
          <p:spPr>
            <a:xfrm>
              <a:off x="2583" y="434"/>
              <a:ext cx="68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5" name="Line 20"/>
            <p:cNvSpPr/>
            <p:nvPr/>
          </p:nvSpPr>
          <p:spPr>
            <a:xfrm>
              <a:off x="2326" y="542"/>
              <a:ext cx="635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6" name="Line 21"/>
            <p:cNvSpPr/>
            <p:nvPr/>
          </p:nvSpPr>
          <p:spPr>
            <a:xfrm>
              <a:off x="1993" y="666"/>
              <a:ext cx="637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37" name="Line 22"/>
            <p:cNvSpPr/>
            <p:nvPr/>
          </p:nvSpPr>
          <p:spPr>
            <a:xfrm>
              <a:off x="1689" y="792"/>
              <a:ext cx="637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cxnSp>
          <p:nvCxnSpPr>
            <p:cNvPr id="9238" name="AutoShape 23"/>
            <p:cNvCxnSpPr>
              <a:stCxn id="9230" idx="0"/>
              <a:endCxn id="9231" idx="0"/>
            </p:cNvCxnSpPr>
            <p:nvPr/>
          </p:nvCxnSpPr>
          <p:spPr>
            <a:xfrm flipV="1">
              <a:off x="1306" y="48"/>
              <a:ext cx="2231" cy="901"/>
            </a:xfrm>
            <a:prstGeom prst="straightConnector1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39" name="Line 24"/>
            <p:cNvSpPr/>
            <p:nvPr/>
          </p:nvSpPr>
          <p:spPr>
            <a:xfrm>
              <a:off x="1263" y="1842"/>
              <a:ext cx="3613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0" name="Line 25"/>
            <p:cNvSpPr/>
            <p:nvPr/>
          </p:nvSpPr>
          <p:spPr>
            <a:xfrm>
              <a:off x="1390" y="2331"/>
              <a:ext cx="3506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1" name="Line 26"/>
            <p:cNvSpPr/>
            <p:nvPr/>
          </p:nvSpPr>
          <p:spPr>
            <a:xfrm>
              <a:off x="1390" y="1965"/>
              <a:ext cx="3506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2" name="Line 27"/>
            <p:cNvSpPr/>
            <p:nvPr/>
          </p:nvSpPr>
          <p:spPr>
            <a:xfrm>
              <a:off x="1390" y="2209"/>
              <a:ext cx="3506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3" name="Line 28"/>
            <p:cNvSpPr/>
            <p:nvPr/>
          </p:nvSpPr>
          <p:spPr>
            <a:xfrm>
              <a:off x="1390" y="2099"/>
              <a:ext cx="3506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4" name="Line 29"/>
            <p:cNvSpPr/>
            <p:nvPr/>
          </p:nvSpPr>
          <p:spPr>
            <a:xfrm>
              <a:off x="1390" y="2453"/>
              <a:ext cx="3506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5" name="Line 30"/>
            <p:cNvSpPr/>
            <p:nvPr/>
          </p:nvSpPr>
          <p:spPr>
            <a:xfrm>
              <a:off x="1390" y="2576"/>
              <a:ext cx="3506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6" name="Line 31"/>
            <p:cNvSpPr/>
            <p:nvPr/>
          </p:nvSpPr>
          <p:spPr>
            <a:xfrm>
              <a:off x="1278" y="2698"/>
              <a:ext cx="3612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7" name="Line 32"/>
            <p:cNvSpPr/>
            <p:nvPr/>
          </p:nvSpPr>
          <p:spPr>
            <a:xfrm>
              <a:off x="2517" y="1464"/>
              <a:ext cx="2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8" name="Line 33"/>
            <p:cNvSpPr/>
            <p:nvPr/>
          </p:nvSpPr>
          <p:spPr>
            <a:xfrm>
              <a:off x="2845" y="1335"/>
              <a:ext cx="1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49" name="Line 34"/>
            <p:cNvSpPr/>
            <p:nvPr/>
          </p:nvSpPr>
          <p:spPr>
            <a:xfrm>
              <a:off x="3471" y="1084"/>
              <a:ext cx="1" cy="123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0" name="Line 35"/>
            <p:cNvSpPr/>
            <p:nvPr/>
          </p:nvSpPr>
          <p:spPr>
            <a:xfrm>
              <a:off x="3159" y="1214"/>
              <a:ext cx="0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1" name="Line 36"/>
            <p:cNvSpPr/>
            <p:nvPr/>
          </p:nvSpPr>
          <p:spPr>
            <a:xfrm>
              <a:off x="3790" y="970"/>
              <a:ext cx="1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2" name="Line 37"/>
            <p:cNvSpPr/>
            <p:nvPr/>
          </p:nvSpPr>
          <p:spPr>
            <a:xfrm>
              <a:off x="4104" y="846"/>
              <a:ext cx="1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3" name="Line 38"/>
            <p:cNvSpPr/>
            <p:nvPr/>
          </p:nvSpPr>
          <p:spPr>
            <a:xfrm>
              <a:off x="4417" y="720"/>
              <a:ext cx="0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4" name="Line 39"/>
            <p:cNvSpPr/>
            <p:nvPr/>
          </p:nvSpPr>
          <p:spPr>
            <a:xfrm>
              <a:off x="4726" y="602"/>
              <a:ext cx="1" cy="123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5" name="Line 40"/>
            <p:cNvSpPr/>
            <p:nvPr/>
          </p:nvSpPr>
          <p:spPr>
            <a:xfrm>
              <a:off x="4590" y="602"/>
              <a:ext cx="1" cy="1087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6" name="Line 41"/>
            <p:cNvSpPr/>
            <p:nvPr/>
          </p:nvSpPr>
          <p:spPr>
            <a:xfrm>
              <a:off x="585" y="1685"/>
              <a:ext cx="4005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7" name="Line 42"/>
            <p:cNvSpPr/>
            <p:nvPr/>
          </p:nvSpPr>
          <p:spPr>
            <a:xfrm>
              <a:off x="4272" y="720"/>
              <a:ext cx="1" cy="96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8" name="Line 43"/>
            <p:cNvSpPr/>
            <p:nvPr/>
          </p:nvSpPr>
          <p:spPr>
            <a:xfrm>
              <a:off x="3949" y="846"/>
              <a:ext cx="1" cy="84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59" name="Line 44"/>
            <p:cNvSpPr/>
            <p:nvPr/>
          </p:nvSpPr>
          <p:spPr>
            <a:xfrm>
              <a:off x="3645" y="970"/>
              <a:ext cx="1" cy="72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0" name="Line 45"/>
            <p:cNvSpPr/>
            <p:nvPr/>
          </p:nvSpPr>
          <p:spPr>
            <a:xfrm>
              <a:off x="3322" y="1084"/>
              <a:ext cx="1" cy="60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1" name="Line 46"/>
            <p:cNvSpPr/>
            <p:nvPr/>
          </p:nvSpPr>
          <p:spPr>
            <a:xfrm>
              <a:off x="3008" y="1214"/>
              <a:ext cx="2" cy="47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2" name="Line 47"/>
            <p:cNvSpPr/>
            <p:nvPr/>
          </p:nvSpPr>
          <p:spPr>
            <a:xfrm>
              <a:off x="2695" y="1328"/>
              <a:ext cx="1" cy="35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3" name="Line 48"/>
            <p:cNvSpPr/>
            <p:nvPr/>
          </p:nvSpPr>
          <p:spPr>
            <a:xfrm>
              <a:off x="2367" y="1453"/>
              <a:ext cx="1" cy="23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4" name="Line 49"/>
            <p:cNvSpPr/>
            <p:nvPr/>
          </p:nvSpPr>
          <p:spPr>
            <a:xfrm>
              <a:off x="1315" y="1402"/>
              <a:ext cx="68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5" name="Text Box 50"/>
            <p:cNvSpPr txBox="1"/>
            <p:nvPr/>
          </p:nvSpPr>
          <p:spPr>
            <a:xfrm>
              <a:off x="0" y="595"/>
              <a:ext cx="590" cy="2185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442800" rIns="36000" anchor="t"/>
            <a:lstStyle/>
            <a:p>
              <a:pPr lvl="0" algn="ctr" eaLnBrk="0" hangingPunct="0"/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ctr" eaLnBrk="0" hangingPunct="0"/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ctr" eaLnBrk="0" hangingPunct="0"/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ctr" eaLnBrk="0" hangingPunct="0"/>
              <a:r>
                <a:rPr lang="zh-CN" altLang="en-US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中  央</a:t>
              </a:r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ctr" eaLnBrk="0" hangingPunct="0"/>
              <a:r>
                <a:rPr lang="zh-CN" altLang="en-US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处理器</a:t>
              </a:r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  <a:p>
              <a:pPr lvl="0" algn="ctr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(CPU)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6" name="Text Box 51"/>
            <p:cNvSpPr txBox="1"/>
            <p:nvPr/>
          </p:nvSpPr>
          <p:spPr>
            <a:xfrm>
              <a:off x="639" y="1870"/>
              <a:ext cx="753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数据总线</a:t>
              </a:r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7" name="Line 52"/>
            <p:cNvSpPr/>
            <p:nvPr/>
          </p:nvSpPr>
          <p:spPr>
            <a:xfrm>
              <a:off x="1296" y="960"/>
              <a:ext cx="1" cy="12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8" name="Line 53"/>
            <p:cNvSpPr/>
            <p:nvPr/>
          </p:nvSpPr>
          <p:spPr>
            <a:xfrm>
              <a:off x="1306" y="1284"/>
              <a:ext cx="0" cy="12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69" name="Line 54"/>
            <p:cNvSpPr/>
            <p:nvPr/>
          </p:nvSpPr>
          <p:spPr>
            <a:xfrm>
              <a:off x="590" y="1078"/>
              <a:ext cx="699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0" name="Line 55"/>
            <p:cNvSpPr/>
            <p:nvPr/>
          </p:nvSpPr>
          <p:spPr>
            <a:xfrm>
              <a:off x="590" y="1279"/>
              <a:ext cx="710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1" name="Line 56"/>
            <p:cNvSpPr/>
            <p:nvPr/>
          </p:nvSpPr>
          <p:spPr>
            <a:xfrm>
              <a:off x="1259" y="1844"/>
              <a:ext cx="1" cy="29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2" name="Line 57"/>
            <p:cNvSpPr/>
            <p:nvPr/>
          </p:nvSpPr>
          <p:spPr>
            <a:xfrm>
              <a:off x="1278" y="2398"/>
              <a:ext cx="0" cy="29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3" name="Line 58"/>
            <p:cNvSpPr/>
            <p:nvPr/>
          </p:nvSpPr>
          <p:spPr>
            <a:xfrm>
              <a:off x="581" y="2126"/>
              <a:ext cx="679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4" name="Line 59"/>
            <p:cNvSpPr/>
            <p:nvPr/>
          </p:nvSpPr>
          <p:spPr>
            <a:xfrm>
              <a:off x="599" y="2385"/>
              <a:ext cx="684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5" name="Text Box 60"/>
            <p:cNvSpPr txBox="1"/>
            <p:nvPr/>
          </p:nvSpPr>
          <p:spPr>
            <a:xfrm>
              <a:off x="627" y="824"/>
              <a:ext cx="861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地址总线</a:t>
              </a:r>
              <a:endParaRPr lang="zh-CN" altLang="en-US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6" name="Text Box 61"/>
            <p:cNvSpPr txBox="1"/>
            <p:nvPr/>
          </p:nvSpPr>
          <p:spPr>
            <a:xfrm>
              <a:off x="1278" y="2712"/>
              <a:ext cx="196" cy="1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D</a:t>
              </a:r>
              <a:r>
                <a:rPr lang="en-US" altLang="zh-CN" sz="1800" baseline="-250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7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7" name="Text Box 62"/>
            <p:cNvSpPr txBox="1"/>
            <p:nvPr/>
          </p:nvSpPr>
          <p:spPr>
            <a:xfrm>
              <a:off x="1338" y="1200"/>
              <a:ext cx="342" cy="19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A</a:t>
              </a:r>
              <a:r>
                <a:rPr lang="en-US" altLang="zh-CN" sz="1800" baseline="-250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19</a:t>
              </a:r>
              <a:endParaRPr lang="en-US" altLang="zh-CN" sz="1800" baseline="-250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8" name="Line 63"/>
            <p:cNvSpPr/>
            <p:nvPr/>
          </p:nvSpPr>
          <p:spPr>
            <a:xfrm>
              <a:off x="664" y="1486"/>
              <a:ext cx="20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9279" name="Rectangle 64"/>
            <p:cNvSpPr/>
            <p:nvPr/>
          </p:nvSpPr>
          <p:spPr>
            <a:xfrm>
              <a:off x="664" y="1492"/>
              <a:ext cx="21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lvl="0" algn="just" eaLnBrk="0" hangingPunct="0"/>
              <a:r>
                <a:rPr lang="en-US" altLang="zh-CN" sz="1800" dirty="0">
                  <a:solidFill>
                    <a:srgbClr val="4630B4"/>
                  </a:solidFill>
                  <a:latin typeface="Times New Roman" panose="02020603050405020304" pitchFamily="18" charset="0"/>
                  <a:ea typeface="新宋体" panose="02010609030101010101" charset="-122"/>
                </a:rPr>
                <a:t>WE</a:t>
              </a:r>
              <a:endParaRPr lang="en-US" altLang="zh-CN" sz="1800" dirty="0">
                <a:solidFill>
                  <a:srgbClr val="4630B4"/>
                </a:solidFill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、位扩展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341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39608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要点：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）芯片的地址线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、读写控制信号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WE#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、片选信号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CS#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分别连在一起；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）芯片的数据线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D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分别对应于所搭建的存储器的高若干位和低若干位。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、字扩展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527425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要求：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用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1K×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８位的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SRAM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芯片   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2K×8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位的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SRAM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存储器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274437" name="Object 5"/>
          <p:cNvGraphicFramePr>
            <a:graphicFrameLocks noGrp="1"/>
          </p:cNvGraphicFramePr>
          <p:nvPr>
            <p:ph sz="half" idx="2"/>
          </p:nvPr>
        </p:nvGraphicFramePr>
        <p:xfrm>
          <a:off x="4716463" y="1268413"/>
          <a:ext cx="3395662" cy="457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3079750" imgH="3384550" progId="Visio.Drawing.11">
                  <p:embed/>
                </p:oleObj>
              </mc:Choice>
              <mc:Fallback>
                <p:oleObj name="" r:id="rId2" imgW="3079750" imgH="3384550" progId="Visio.Drawing.11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rcRect l="18588"/>
                      <a:stretch>
                        <a:fillRect/>
                      </a:stretch>
                    </p:blipFill>
                    <p:spPr>
                      <a:xfrm>
                        <a:off x="4716463" y="1268413"/>
                        <a:ext cx="3395662" cy="4576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、字扩展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311525" cy="38163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分析地址：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A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10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用于选择芯片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A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9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~A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用于选择芯片内的某一存储单元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275460" name="Object 4"/>
          <p:cNvGraphicFramePr>
            <a:graphicFrameLocks noGrp="1"/>
          </p:cNvGraphicFramePr>
          <p:nvPr>
            <p:ph sz="half" idx="2"/>
          </p:nvPr>
        </p:nvGraphicFramePr>
        <p:xfrm>
          <a:off x="4572000" y="1196975"/>
          <a:ext cx="3960813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533015" imgH="1976120" progId="Visio.Drawing.11">
                  <p:embed/>
                </p:oleObj>
              </mc:Choice>
              <mc:Fallback>
                <p:oleObj name="" r:id="rId3" imgW="2533015" imgH="1976120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rcRect r="16930"/>
                      <a:stretch>
                        <a:fillRect/>
                      </a:stretch>
                    </p:blipFill>
                    <p:spPr>
                      <a:xfrm>
                        <a:off x="4572000" y="1196975"/>
                        <a:ext cx="3960813" cy="3708400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27546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、字扩展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6487" name="Rectangle 7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2447925" cy="43211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容量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= 2</a:t>
            </a:r>
            <a:r>
              <a:rPr kumimoji="1" lang="en-US" altLang="zh-CN" sz="2800" b="1" i="0" u="none" strike="noStrike" kern="0" cap="none" spc="0" normalizeH="0" baseline="5000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11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× 8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位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举例验证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: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65125" marR="0" lvl="1" indent="-18288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读地址为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的存储单元的内容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365125" marR="0" lvl="1" indent="-18288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读地址为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10 … 0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rPr>
              <a:t>的存储单元 的内容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13316" name="Object 4"/>
          <p:cNvGraphicFramePr>
            <a:graphicFrameLocks noGrp="1"/>
          </p:cNvGraphicFramePr>
          <p:nvPr>
            <p:ph idx="1"/>
          </p:nvPr>
        </p:nvGraphicFramePr>
        <p:xfrm>
          <a:off x="2843213" y="1196975"/>
          <a:ext cx="5741987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615690" imgH="2648585" progId="Visio.Drawing.11">
                  <p:embed/>
                </p:oleObj>
              </mc:Choice>
              <mc:Fallback>
                <p:oleObj name="" r:id="rId3" imgW="3615690" imgH="2648585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213" y="1196975"/>
                        <a:ext cx="5741987" cy="4191000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2290" name="Rectangle 2"/>
          <p:cNvSpPr/>
          <p:nvPr/>
        </p:nvSpPr>
        <p:spPr>
          <a:xfrm>
            <a:off x="457200" y="277813"/>
            <a:ext cx="1811338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硬盘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173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196975"/>
            <a:ext cx="2879725" cy="259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1732" name="Picture 4" descr="000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724400" y="1349375"/>
            <a:ext cx="3887788" cy="30241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5"/>
          <p:cNvGrpSpPr/>
          <p:nvPr/>
        </p:nvGrpSpPr>
        <p:grpSpPr>
          <a:xfrm>
            <a:off x="2743200" y="3711575"/>
            <a:ext cx="3773488" cy="2209800"/>
            <a:chOff x="1728" y="2688"/>
            <a:chExt cx="2160" cy="1392"/>
          </a:xfrm>
        </p:grpSpPr>
        <p:graphicFrame>
          <p:nvGraphicFramePr>
            <p:cNvPr id="12294" name="Object 6"/>
            <p:cNvGraphicFramePr/>
            <p:nvPr/>
          </p:nvGraphicFramePr>
          <p:xfrm>
            <a:off x="2117" y="2857"/>
            <a:ext cx="1366" cy="1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2409825" imgH="2038350" progId="Paint.Picture">
                    <p:embed/>
                  </p:oleObj>
                </mc:Choice>
                <mc:Fallback>
                  <p:oleObj name="" r:id="rId3" imgW="2409825" imgH="2038350" progId="Paint.Picture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17" y="2857"/>
                          <a:ext cx="1366" cy="11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5" name="Rectangle 7"/>
            <p:cNvSpPr/>
            <p:nvPr/>
          </p:nvSpPr>
          <p:spPr>
            <a:xfrm>
              <a:off x="3413" y="3574"/>
              <a:ext cx="47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磁盘片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6" name="Rectangle 8"/>
            <p:cNvSpPr/>
            <p:nvPr/>
          </p:nvSpPr>
          <p:spPr>
            <a:xfrm>
              <a:off x="2938" y="2688"/>
              <a:ext cx="47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磁头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7" name="Rectangle 9"/>
            <p:cNvSpPr/>
            <p:nvPr/>
          </p:nvSpPr>
          <p:spPr>
            <a:xfrm>
              <a:off x="3154" y="3025"/>
              <a:ext cx="47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马达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8" name="Rectangle 10"/>
            <p:cNvSpPr/>
            <p:nvPr/>
          </p:nvSpPr>
          <p:spPr>
            <a:xfrm>
              <a:off x="2894" y="3911"/>
              <a:ext cx="60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磁头驱动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" name="Rectangle 11"/>
            <p:cNvSpPr/>
            <p:nvPr/>
          </p:nvSpPr>
          <p:spPr>
            <a:xfrm>
              <a:off x="1728" y="3785"/>
              <a:ext cx="562" cy="168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辅助电路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0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17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017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2875" y="428625"/>
            <a:ext cx="9001125" cy="6072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、字扩展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1052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要点：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）芯片的数据线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D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、读写控制信号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WE#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分别连在一起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;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）存储器地址线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的低若干位连接各芯片的地址线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;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）存储器地址线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的高若干位作用于各芯片的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片选信号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cs"/>
              </a:rPr>
              <a:t>CS#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7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7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277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7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+mj-ea"/>
                <a:cs typeface="+mj-cs"/>
              </a:rPr>
              <a:t>、字位扩展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+mj-ea"/>
              <a:cs typeface="+mj-cs"/>
            </a:endParaRP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491413" cy="9715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需扩展的存储器容量为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M×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N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 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,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已有芯片的容量为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L×</a:t>
            </a:r>
            <a:r>
              <a:rPr kumimoji="1" lang="en-US" altLang="zh-CN" sz="32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K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 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(L&lt;M,K&lt;N)</a:t>
            </a:r>
            <a:endParaRPr kumimoji="1" lang="en-US" altLang="zh-CN" sz="32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278532" name="Object 4"/>
          <p:cNvGraphicFramePr>
            <a:graphicFrameLocks noGrp="1"/>
          </p:cNvGraphicFramePr>
          <p:nvPr>
            <p:ph sz="half" idx="2"/>
          </p:nvPr>
        </p:nvGraphicFramePr>
        <p:xfrm>
          <a:off x="3071813" y="2420938"/>
          <a:ext cx="2144712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1187450" imgH="1050925" progId="Visio.Drawing.11">
                  <p:embed/>
                </p:oleObj>
              </mc:Choice>
              <mc:Fallback>
                <p:oleObj name="" r:id="rId2" imgW="1187450" imgH="1050925" progId="Visio.Drawing.11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3"/>
                      <a:srcRect t="8014" b="27629"/>
                      <a:stretch>
                        <a:fillRect/>
                      </a:stretch>
                    </p:blipFill>
                    <p:spPr>
                      <a:xfrm>
                        <a:off x="3071813" y="2420938"/>
                        <a:ext cx="2144712" cy="1223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34" name="Rectangle 6"/>
          <p:cNvSpPr/>
          <p:nvPr/>
        </p:nvSpPr>
        <p:spPr>
          <a:xfrm>
            <a:off x="684213" y="3860800"/>
            <a:ext cx="7491412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用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M/L </a:t>
            </a: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组 芯片进行字扩展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;</a:t>
            </a:r>
            <a:endParaRPr lang="en-US" altLang="zh-CN" sz="3200" b="1" dirty="0">
              <a:solidFill>
                <a:srgbClr val="CC33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每组内有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N/K </a:t>
            </a: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个 芯片进行位扩展</a:t>
            </a:r>
            <a:r>
              <a:rPr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  <a:endParaRPr lang="zh-CN" altLang="en-US" sz="3200" b="1" dirty="0">
              <a:solidFill>
                <a:schemeClr val="tx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7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7853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1" grpId="0" build="p"/>
      <p:bldP spid="27853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/>
          <p:nvPr/>
        </p:nvSpPr>
        <p:spPr>
          <a:xfrm>
            <a:off x="539750" y="549275"/>
            <a:ext cx="8208963" cy="26400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>
              <a:lnSpc>
                <a:spcPct val="115000"/>
              </a:lnSpc>
            </a:pP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存储器模块条</a:t>
            </a:r>
            <a:b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</a:b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存储器通常以插槽用模块条形式供应市场。这种模块条常称为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内存条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。它们是在一个条状形的小印制电路板上，用一定数量的存储器芯片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如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RAM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芯片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，组成一个存储容量固定的存储模块。然后，通过它下部的插脚插到系统板的专用插槽中，从而使存储器的总容量得到扩充。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7410" name="Object 2"/>
          <p:cNvGraphicFramePr/>
          <p:nvPr/>
        </p:nvGraphicFramePr>
        <p:xfrm>
          <a:off x="500063" y="3643313"/>
          <a:ext cx="6156325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6029325" imgH="3238500" progId="PBrush">
                  <p:embed/>
                </p:oleObj>
              </mc:Choice>
              <mc:Fallback>
                <p:oleObj name="" r:id="rId1" imgW="6029325" imgH="3238500" progId="PBrush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00063" y="3643313"/>
                        <a:ext cx="6156325" cy="2292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Text Box 4"/>
          <p:cNvSpPr txBox="1"/>
          <p:nvPr/>
        </p:nvSpPr>
        <p:spPr>
          <a:xfrm>
            <a:off x="6715125" y="4000500"/>
            <a:ext cx="2014538" cy="5111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lvl="0" algn="just"/>
            <a:r>
              <a:rPr lang="en-US" altLang="zh-CN" dirty="0">
                <a:solidFill>
                  <a:schemeClr val="hlink"/>
                </a:solidFill>
                <a:latin typeface="新宋体" panose="02010609030101010101" charset="-122"/>
                <a:ea typeface="新宋体" panose="02010609030101010101" charset="-122"/>
              </a:rPr>
              <a:t>RAMBUS</a:t>
            </a:r>
            <a:r>
              <a:rPr lang="zh-CN" altLang="en-US" dirty="0">
                <a:solidFill>
                  <a:schemeClr val="hlink"/>
                </a:solidFill>
                <a:latin typeface="新宋体" panose="02010609030101010101" charset="-122"/>
                <a:ea typeface="新宋体" panose="02010609030101010101" charset="-122"/>
              </a:rPr>
              <a:t>内存条</a:t>
            </a:r>
            <a:endParaRPr lang="zh-CN" altLang="en-US" dirty="0">
              <a:solidFill>
                <a:schemeClr val="hlink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7412" name="Text Box 5"/>
          <p:cNvSpPr txBox="1"/>
          <p:nvPr/>
        </p:nvSpPr>
        <p:spPr>
          <a:xfrm>
            <a:off x="6786563" y="4929188"/>
            <a:ext cx="1798637" cy="63976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just"/>
            <a:r>
              <a:rPr lang="en-US" altLang="zh-CN" dirty="0">
                <a:solidFill>
                  <a:schemeClr val="hlink"/>
                </a:solidFill>
                <a:latin typeface="新宋体" panose="02010609030101010101" charset="-122"/>
                <a:ea typeface="新宋体" panose="02010609030101010101" charset="-122"/>
              </a:rPr>
              <a:t>DDR </a:t>
            </a:r>
            <a:r>
              <a:rPr lang="zh-CN" altLang="en-US" dirty="0">
                <a:solidFill>
                  <a:schemeClr val="hlink"/>
                </a:solidFill>
                <a:latin typeface="新宋体" panose="02010609030101010101" charset="-122"/>
                <a:ea typeface="新宋体" panose="02010609030101010101" charset="-122"/>
              </a:rPr>
              <a:t>内存条</a:t>
            </a:r>
            <a:endParaRPr lang="zh-CN" altLang="en-US" dirty="0">
              <a:solidFill>
                <a:schemeClr val="hlink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43504" y="1928802"/>
            <a:ext cx="273380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071678"/>
            <a:ext cx="3071834" cy="185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928662" y="824195"/>
            <a:ext cx="6930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noProof="1">
                <a:solidFill>
                  <a:srgbClr val="0000FF"/>
                </a:solidFill>
                <a:ea typeface="新宋体" panose="02010609030101010101" charset="-122"/>
              </a:rPr>
              <a:t>常用的译码器电路： </a:t>
            </a:r>
            <a:r>
              <a:rPr lang="en-US" altLang="zh-CN" b="1" noProof="1">
                <a:solidFill>
                  <a:srgbClr val="0000FF"/>
                </a:solidFill>
                <a:ea typeface="新宋体" panose="02010609030101010101" charset="-122"/>
              </a:rPr>
              <a:t>3-8</a:t>
            </a:r>
            <a:r>
              <a:rPr lang="zh-CN" altLang="en-US" b="1" noProof="1">
                <a:solidFill>
                  <a:srgbClr val="0000FF"/>
                </a:solidFill>
                <a:ea typeface="新宋体" panose="02010609030101010101" charset="-122"/>
              </a:rPr>
              <a:t>译码</a:t>
            </a:r>
            <a:r>
              <a:rPr lang="en-US" altLang="zh-CN" b="1" noProof="1">
                <a:solidFill>
                  <a:srgbClr val="0000FF"/>
                </a:solidFill>
                <a:ea typeface="新宋体" panose="02010609030101010101" charset="-122"/>
              </a:rPr>
              <a:t>74138,   2-4</a:t>
            </a:r>
            <a:r>
              <a:rPr lang="zh-CN" altLang="en-US" b="1" noProof="1">
                <a:solidFill>
                  <a:srgbClr val="0000FF"/>
                </a:solidFill>
                <a:ea typeface="新宋体" panose="02010609030101010101" charset="-122"/>
              </a:rPr>
              <a:t>译码</a:t>
            </a:r>
            <a:r>
              <a:rPr lang="en-US" altLang="zh-CN" b="1" noProof="1">
                <a:solidFill>
                  <a:srgbClr val="0000FF"/>
                </a:solidFill>
                <a:ea typeface="新宋体" panose="02010609030101010101" charset="-122"/>
              </a:rPr>
              <a:t>74139</a:t>
            </a:r>
            <a:endParaRPr lang="zh-CN" altLang="en-US" dirty="0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79554" name="Rectangle 2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46799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、根据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芯片提供的地址线数目，确定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访存的地址范围，并写出相应的二进制地址码；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、根据地址范围的容量，确定各种类型存储器芯片的数目和扩展方法；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、分配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地址线。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地址线的低位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（数量＝存储芯片的地址线数量）直接连接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存储芯片的地址线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；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高位地址线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皆参与形成存储芯片的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片选信号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；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、连接数据线、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R/W#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等其他信号线，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MREQ#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信号一般可用作地址译码器的使能信号。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、需要说明的是，主存的扩展及与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连接在做法上并不唯一，应该具体问题具体分析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三、主存储器与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CPU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的连接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135" y="5876925"/>
            <a:ext cx="70116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b="1" kern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新宋体" panose="02010609030101010101" charset="-122"/>
                <a:cs typeface="+mn-cs"/>
                <a:sym typeface="+mn-ea"/>
              </a:rPr>
              <a:t>MREQ#---</a:t>
            </a:r>
            <a:r>
              <a:rPr kumimoji="1" lang="zh-CN" altLang="en-US" b="1" kern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新宋体" panose="02010609030101010101" charset="-122"/>
                <a:cs typeface="+mn-cs"/>
                <a:sym typeface="+mn-ea"/>
              </a:rPr>
              <a:t>低电平时访问主存，高电平时访问</a:t>
            </a:r>
            <a:r>
              <a:rPr kumimoji="1" lang="en-US" altLang="zh-CN" b="1" kern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+mn-lt"/>
                <a:ea typeface="新宋体" panose="02010609030101010101" charset="-122"/>
                <a:cs typeface="+mn-cs"/>
                <a:sym typeface="+mn-ea"/>
              </a:rPr>
              <a:t>I/O</a:t>
            </a:r>
            <a:endParaRPr kumimoji="1" lang="en-US" altLang="zh-CN" b="1" kern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uLnTx/>
              <a:uFillTx/>
              <a:latin typeface="+mn-lt"/>
              <a:ea typeface="新宋体" panose="02010609030101010101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458" name="Rectangle 3"/>
          <p:cNvSpPr/>
          <p:nvPr/>
        </p:nvSpPr>
        <p:spPr>
          <a:xfrm>
            <a:off x="0" y="1890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例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－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0581" name="Rectangle 5"/>
          <p:cNvSpPr>
            <a:spLocks noGrp="1" noChangeArrowheads="1"/>
          </p:cNvSpPr>
          <p:nvPr>
            <p:ph idx="1"/>
          </p:nvPr>
        </p:nvSpPr>
        <p:spPr>
          <a:xfrm>
            <a:off x="611188" y="1341438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例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5-1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：设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CPU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16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根地址线，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根数据线，并用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MREQ#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作访存控制信号（低电平有效），用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R/W#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作读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写控制信号（高电平为读，低电平为写）。现有下列存储芯片：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1K*4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SRAM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；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4K*8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SRAM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；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8K*8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SRAM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；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2K*8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ROM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；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4K*8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ROM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；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8K*8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ROM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；及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3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译码器和各种门电路。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要求：主存的地址空间满足下述条件：最小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8K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地址为系统程序区（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ROM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区），与其相邻的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16K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地址为用户程序区（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RAM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区），最大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4K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地址空间为系统程序区（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ROM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区）。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请画出存储芯片的片选逻辑，存储芯片的种类、片数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画出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CPU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cs"/>
              </a:rPr>
              <a:t>与存储器的连接图。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Line 3"/>
          <p:cNvSpPr/>
          <p:nvPr/>
        </p:nvSpPr>
        <p:spPr>
          <a:xfrm>
            <a:off x="1763713" y="620713"/>
            <a:ext cx="0" cy="583247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0483" name="Line 4"/>
          <p:cNvSpPr/>
          <p:nvPr/>
        </p:nvSpPr>
        <p:spPr>
          <a:xfrm>
            <a:off x="539750" y="3284538"/>
            <a:ext cx="6985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0484" name="Line 5"/>
          <p:cNvSpPr/>
          <p:nvPr/>
        </p:nvSpPr>
        <p:spPr>
          <a:xfrm>
            <a:off x="539750" y="4365625"/>
            <a:ext cx="6985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0485" name="Line 6"/>
          <p:cNvSpPr/>
          <p:nvPr/>
        </p:nvSpPr>
        <p:spPr>
          <a:xfrm>
            <a:off x="468313" y="2205038"/>
            <a:ext cx="6985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0486" name="Line 7"/>
          <p:cNvSpPr/>
          <p:nvPr/>
        </p:nvSpPr>
        <p:spPr>
          <a:xfrm>
            <a:off x="468313" y="1125538"/>
            <a:ext cx="6985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解题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724" name="Rectangle 4"/>
          <p:cNvSpPr>
            <a:spLocks noGrp="1"/>
          </p:cNvSpPr>
          <p:nvPr>
            <p:ph idx="1"/>
          </p:nvPr>
        </p:nvSpPr>
        <p:spPr>
          <a:xfrm>
            <a:off x="684213" y="1341438"/>
            <a:ext cx="7920038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strike="noStrike" noProof="1">
                <a:solidFill>
                  <a:srgbClr val="0000FF"/>
                </a:solidFill>
              </a:rPr>
              <a:t>第二步：选择芯片</a:t>
            </a:r>
            <a:endParaRPr lang="zh-CN" altLang="en-US" sz="2800" b="1" strike="noStrike" noProof="1">
              <a:solidFill>
                <a:srgbClr val="0000FF"/>
              </a:solidFill>
            </a:endParaRPr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strike="noStrike" noProof="1"/>
              <a:t>最小</a:t>
            </a:r>
            <a:r>
              <a:rPr lang="en-US" altLang="zh-CN" sz="2400" b="1" strike="noStrike" noProof="1"/>
              <a:t>8K</a:t>
            </a:r>
            <a:r>
              <a:rPr lang="zh-CN" altLang="en-US" sz="2400" b="1" strike="noStrike" noProof="1"/>
              <a:t>系统程序区←</a:t>
            </a:r>
            <a:r>
              <a:rPr lang="en-US" altLang="zh-CN" sz="2400" b="1" strike="noStrike" noProof="1"/>
              <a:t>8K*8</a:t>
            </a:r>
            <a:r>
              <a:rPr lang="zh-CN" altLang="en-US" sz="2400" b="1" strike="noStrike" noProof="1"/>
              <a:t>位</a:t>
            </a:r>
            <a:r>
              <a:rPr lang="en-US" altLang="zh-CN" sz="2400" b="1" strike="noStrike" noProof="1"/>
              <a:t>ROM</a:t>
            </a:r>
            <a:r>
              <a:rPr lang="zh-CN" altLang="en-US" sz="2400" b="1" strike="noStrike" noProof="1"/>
              <a:t>，</a:t>
            </a:r>
            <a:r>
              <a:rPr lang="en-US" altLang="zh-CN" sz="2400" b="1" strike="noStrike" noProof="1"/>
              <a:t>1</a:t>
            </a:r>
            <a:r>
              <a:rPr lang="zh-CN" altLang="en-US" sz="2400" b="1" strike="noStrike" noProof="1"/>
              <a:t>片</a:t>
            </a:r>
            <a:endParaRPr lang="zh-CN" altLang="en-US" sz="2400" b="1" strike="noStrike" noProof="1"/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strike="noStrike" noProof="1"/>
              <a:t>16K</a:t>
            </a:r>
            <a:r>
              <a:rPr lang="zh-CN" altLang="en-US" sz="2400" b="1" strike="noStrike" noProof="1"/>
              <a:t>用户程序区←</a:t>
            </a:r>
            <a:r>
              <a:rPr lang="en-US" altLang="zh-CN" sz="2400" b="1" strike="noStrike" noProof="1"/>
              <a:t>8K*8</a:t>
            </a:r>
            <a:r>
              <a:rPr lang="zh-CN" altLang="en-US" sz="2400" b="1" strike="noStrike" noProof="1"/>
              <a:t>位</a:t>
            </a:r>
            <a:r>
              <a:rPr lang="en-US" altLang="zh-CN" sz="2400" b="1" strike="noStrike" noProof="1"/>
              <a:t>SRAM</a:t>
            </a:r>
            <a:r>
              <a:rPr lang="zh-CN" altLang="en-US" sz="2400" b="1" strike="noStrike" noProof="1"/>
              <a:t>， </a:t>
            </a:r>
            <a:r>
              <a:rPr lang="en-US" altLang="zh-CN" sz="2400" b="1" strike="noStrike" noProof="1"/>
              <a:t>2</a:t>
            </a:r>
            <a:r>
              <a:rPr lang="zh-CN" altLang="en-US" sz="2400" b="1" strike="noStrike" noProof="1"/>
              <a:t>片；</a:t>
            </a:r>
            <a:endParaRPr lang="zh-CN" altLang="en-US" sz="2400" b="1" strike="noStrike" noProof="1"/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strike="noStrike" noProof="1"/>
              <a:t>4K</a:t>
            </a:r>
            <a:r>
              <a:rPr lang="zh-CN" altLang="en-US" sz="2400" b="1" strike="noStrike" noProof="1"/>
              <a:t>系统程序工作区←</a:t>
            </a:r>
            <a:r>
              <a:rPr lang="en-US" altLang="zh-CN" sz="2400" b="1" strike="noStrike" noProof="1"/>
              <a:t>4K*8</a:t>
            </a:r>
            <a:r>
              <a:rPr lang="zh-CN" altLang="en-US" sz="2400" b="1" strike="noStrike" noProof="1"/>
              <a:t>位</a:t>
            </a:r>
            <a:r>
              <a:rPr lang="en-US" altLang="zh-CN" sz="2400" b="1" dirty="0">
                <a:sym typeface="+mn-ea"/>
              </a:rPr>
              <a:t>ROM</a:t>
            </a:r>
            <a:r>
              <a:rPr lang="zh-CN" altLang="en-US" sz="2400" b="1" strike="noStrike" noProof="1"/>
              <a:t>， </a:t>
            </a:r>
            <a:r>
              <a:rPr lang="en-US" altLang="zh-CN" sz="2400" b="1" strike="noStrike" noProof="1"/>
              <a:t>1</a:t>
            </a:r>
            <a:r>
              <a:rPr lang="zh-CN" altLang="en-US" sz="2400" b="1" strike="noStrike" noProof="1"/>
              <a:t>片。</a:t>
            </a:r>
            <a:endParaRPr lang="zh-CN" altLang="en-US" sz="2400" b="1" strike="noStrike" noProof="1"/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strike="noStrike" noProof="1">
                <a:solidFill>
                  <a:srgbClr val="0000FF"/>
                </a:solidFill>
              </a:rPr>
              <a:t>第三步，分配</a:t>
            </a:r>
            <a:r>
              <a:rPr lang="en-US" altLang="zh-CN" sz="2800" b="1" strike="noStrike" noProof="1">
                <a:solidFill>
                  <a:srgbClr val="0000FF"/>
                </a:solidFill>
              </a:rPr>
              <a:t>CPU</a:t>
            </a:r>
            <a:r>
              <a:rPr lang="zh-CN" altLang="en-US" sz="2800" b="1" strike="noStrike" noProof="1">
                <a:solidFill>
                  <a:srgbClr val="0000FF"/>
                </a:solidFill>
              </a:rPr>
              <a:t>地址线。</a:t>
            </a:r>
            <a:endParaRPr lang="zh-CN" altLang="en-US" sz="2800" b="1" strike="noStrike" noProof="1">
              <a:solidFill>
                <a:srgbClr val="0000FF"/>
              </a:solidFill>
            </a:endParaRPr>
          </a:p>
          <a:p>
            <a:pPr lvl="1"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strike="noStrike" noProof="1"/>
              <a:t>CPU</a:t>
            </a:r>
            <a:r>
              <a:rPr lang="zh-CN" altLang="en-US" sz="2400" b="1" strike="noStrike" noProof="1"/>
              <a:t>的低</a:t>
            </a:r>
            <a:r>
              <a:rPr lang="en-US" altLang="zh-CN" sz="2400" b="1" strike="noStrike" noProof="1"/>
              <a:t>13</a:t>
            </a:r>
            <a:r>
              <a:rPr lang="zh-CN" altLang="en-US" sz="2400" b="1" strike="noStrike" noProof="1"/>
              <a:t>位地址线</a:t>
            </a:r>
            <a:r>
              <a:rPr lang="en-US" altLang="zh-CN" sz="2400" b="1" strike="noStrike" noProof="1"/>
              <a:t>A</a:t>
            </a:r>
            <a:r>
              <a:rPr lang="en-US" altLang="zh-CN" sz="2400" b="1" strike="noStrike" baseline="-25000" noProof="1"/>
              <a:t>12</a:t>
            </a:r>
            <a:r>
              <a:rPr lang="en-US" altLang="zh-CN" sz="2400" b="1" strike="noStrike" noProof="1"/>
              <a:t>~A</a:t>
            </a:r>
            <a:r>
              <a:rPr lang="en-US" altLang="zh-CN" sz="2400" b="1" strike="noStrike" baseline="-25000" noProof="1"/>
              <a:t>0</a:t>
            </a:r>
            <a:r>
              <a:rPr lang="zh-CN" altLang="en-US" sz="2400" b="1" strike="noStrike" noProof="1"/>
              <a:t>与</a:t>
            </a:r>
            <a:r>
              <a:rPr lang="en-US" altLang="zh-CN" sz="2400" b="1" strike="noStrike" noProof="1"/>
              <a:t>1</a:t>
            </a:r>
            <a:r>
              <a:rPr lang="zh-CN" altLang="en-US" sz="2400" b="1" strike="noStrike" noProof="1"/>
              <a:t>片</a:t>
            </a:r>
            <a:r>
              <a:rPr lang="en-US" altLang="zh-CN" sz="2400" b="1" strike="noStrike" noProof="1"/>
              <a:t>8K*8</a:t>
            </a:r>
            <a:r>
              <a:rPr lang="zh-CN" altLang="en-US" sz="2400" b="1" strike="noStrike" noProof="1"/>
              <a:t>位</a:t>
            </a:r>
            <a:r>
              <a:rPr lang="en-US" altLang="zh-CN" sz="2400" b="1" strike="noStrike" noProof="1"/>
              <a:t>ROM</a:t>
            </a:r>
            <a:r>
              <a:rPr lang="zh-CN" altLang="en-US" sz="2400" b="1" strike="noStrike" noProof="1"/>
              <a:t>和两片</a:t>
            </a:r>
            <a:r>
              <a:rPr lang="en-US" altLang="zh-CN" sz="2400" b="1" strike="noStrike" noProof="1"/>
              <a:t>8K*8</a:t>
            </a:r>
            <a:r>
              <a:rPr lang="zh-CN" altLang="en-US" sz="2400" b="1" strike="noStrike" noProof="1"/>
              <a:t>位</a:t>
            </a:r>
            <a:r>
              <a:rPr lang="en-US" altLang="zh-CN" sz="2400" b="1" strike="noStrike" noProof="1"/>
              <a:t>SRAM</a:t>
            </a:r>
            <a:r>
              <a:rPr lang="zh-CN" altLang="en-US" sz="2400" b="1" strike="noStrike" noProof="1"/>
              <a:t>芯片提供的地址线相连；将</a:t>
            </a:r>
            <a:r>
              <a:rPr lang="en-US" altLang="zh-CN" sz="2400" b="1" strike="noStrike" noProof="1"/>
              <a:t>CPU</a:t>
            </a:r>
            <a:r>
              <a:rPr lang="zh-CN" altLang="en-US" sz="2400" b="1" strike="noStrike" noProof="1"/>
              <a:t>的低</a:t>
            </a:r>
            <a:r>
              <a:rPr lang="en-US" altLang="zh-CN" sz="2400" b="1" strike="noStrike" noProof="1"/>
              <a:t>12</a:t>
            </a:r>
            <a:r>
              <a:rPr lang="zh-CN" altLang="en-US" sz="2400" b="1" strike="noStrike" noProof="1"/>
              <a:t>位地址线</a:t>
            </a:r>
            <a:r>
              <a:rPr lang="en-US" altLang="zh-CN" sz="2400" b="1" strike="noStrike" noProof="1"/>
              <a:t>A11~A0</a:t>
            </a:r>
            <a:r>
              <a:rPr lang="zh-CN" altLang="en-US" sz="2400" b="1" strike="noStrike" noProof="1"/>
              <a:t>与</a:t>
            </a:r>
            <a:r>
              <a:rPr lang="en-US" altLang="zh-CN" sz="2400" b="1" strike="noStrike" noProof="1"/>
              <a:t>1</a:t>
            </a:r>
            <a:r>
              <a:rPr lang="zh-CN" altLang="en-US" sz="2400" b="1" strike="noStrike" noProof="1"/>
              <a:t>片</a:t>
            </a:r>
            <a:r>
              <a:rPr lang="en-US" altLang="zh-CN" sz="2400" b="1" strike="noStrike" noProof="1"/>
              <a:t>4K*8</a:t>
            </a:r>
            <a:r>
              <a:rPr lang="zh-CN" altLang="en-US" sz="2400" b="1" strike="noStrike" noProof="1"/>
              <a:t>位</a:t>
            </a:r>
            <a:r>
              <a:rPr lang="en-US" altLang="zh-CN" sz="2400" b="1" dirty="0">
                <a:sym typeface="+mn-ea"/>
              </a:rPr>
              <a:t>ROM</a:t>
            </a:r>
            <a:r>
              <a:rPr lang="zh-CN" altLang="en-US" sz="2400" b="1" strike="noStrike" noProof="1"/>
              <a:t>芯片提供的地址线相连。</a:t>
            </a:r>
            <a:endParaRPr lang="zh-CN" altLang="en-US" sz="2400" b="1" strike="noStrike" noProof="1"/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strike="noStrike" noProof="1">
                <a:solidFill>
                  <a:srgbClr val="0000FF"/>
                </a:solidFill>
              </a:rPr>
              <a:t>第四步，译码产生片选信号。</a:t>
            </a:r>
            <a:endParaRPr lang="zh-CN" altLang="en-US" sz="2800" b="1" strike="noStrike" noProof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530" name="Rectangle 2"/>
          <p:cNvSpPr/>
          <p:nvPr/>
        </p:nvSpPr>
        <p:spPr>
          <a:xfrm>
            <a:off x="0" y="1790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468313" y="763747"/>
          <a:ext cx="8207375" cy="512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175500" imgH="4533900" progId="Visio.Drawing.11">
                  <p:embed/>
                </p:oleObj>
              </mc:Choice>
              <mc:Fallback>
                <p:oleObj name="" r:id="rId1" imgW="7175500" imgH="4533900" progId="Visio.Drawing.11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rcRect r="10429" b="10840"/>
                      <a:stretch>
                        <a:fillRect/>
                      </a:stretch>
                    </p:blipFill>
                    <p:spPr>
                      <a:xfrm>
                        <a:off x="468313" y="763747"/>
                        <a:ext cx="8207375" cy="5129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002.500787401575,&quot;width&quot;:7317.500787401575}"/>
</p:tagLst>
</file>

<file path=ppt/tags/tag2.xml><?xml version="1.0" encoding="utf-8"?>
<p:tagLst xmlns:p="http://schemas.openxmlformats.org/presentationml/2006/main">
  <p:tag name="KSO_WPP_MARK_KEY" val="69cab8c2-4d82-4320-9d68-defd7ebaf853"/>
  <p:tag name="COMMONDATA" val="eyJoZGlkIjoiOWJmYjc5ZTdiMGNlYjA5YzIxMDU3ZDBkMTAwMTVjYzYifQ=="/>
</p:tagLst>
</file>

<file path=ppt/theme/theme1.xml><?xml version="1.0" encoding="utf-8"?>
<a:theme xmlns:a="http://schemas.openxmlformats.org/drawingml/2006/main" name="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rzhblue</Template>
  <TotalTime>0</TotalTime>
  <Words>19341</Words>
  <Application>WPS 演示</Application>
  <PresentationFormat>全屏显示(4:3)</PresentationFormat>
  <Paragraphs>2230</Paragraphs>
  <Slides>222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57</vt:i4>
      </vt:variant>
      <vt:variant>
        <vt:lpstr>幻灯片标题</vt:lpstr>
      </vt:variant>
      <vt:variant>
        <vt:i4>222</vt:i4>
      </vt:variant>
    </vt:vector>
  </HeadingPairs>
  <TitlesOfParts>
    <vt:vector size="293" baseType="lpstr">
      <vt:lpstr>Arial</vt:lpstr>
      <vt:lpstr>宋体</vt:lpstr>
      <vt:lpstr>Wingdings</vt:lpstr>
      <vt:lpstr>Times New Roman</vt:lpstr>
      <vt:lpstr>楷体_GB2312</vt:lpstr>
      <vt:lpstr>幼圆</vt:lpstr>
      <vt:lpstr>Tahoma</vt:lpstr>
      <vt:lpstr>微软雅黑</vt:lpstr>
      <vt:lpstr>Arial Unicode MS</vt:lpstr>
      <vt:lpstr>Verdana</vt:lpstr>
      <vt:lpstr>新宋体</vt:lpstr>
      <vt:lpstr>华文楷体</vt:lpstr>
      <vt:lpstr>黑体</vt:lpstr>
      <vt:lpstr>讲稿内容模板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PBrush</vt:lpstr>
      <vt:lpstr>Visio.Drawing.11</vt:lpstr>
      <vt:lpstr>Visio.Drawing.11</vt:lpstr>
      <vt:lpstr>Visio.Drawing.11</vt:lpstr>
      <vt:lpstr>Visio.Drawing.11</vt:lpstr>
      <vt:lpstr>PBrush</vt:lpstr>
      <vt:lpstr>Visio.Drawing.11</vt:lpstr>
      <vt:lpstr>Equation.3</vt:lpstr>
      <vt:lpstr>PBrush</vt:lpstr>
      <vt:lpstr>Visio.Drawing.11</vt:lpstr>
      <vt:lpstr>PBrush</vt:lpstr>
      <vt:lpstr>Equation.3</vt:lpstr>
      <vt:lpstr>Equation.3</vt:lpstr>
      <vt:lpstr>Visio.Drawing.11</vt:lpstr>
      <vt:lpstr>Visio.Drawing.11</vt:lpstr>
      <vt:lpstr>Equation.3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Equation.3</vt:lpstr>
      <vt:lpstr>Paint.Picture</vt:lpstr>
      <vt:lpstr>Equation.3</vt:lpstr>
      <vt:lpstr>Visio.Drawing.11</vt:lpstr>
      <vt:lpstr>Equation.3</vt:lpstr>
      <vt:lpstr>Equation.3</vt:lpstr>
      <vt:lpstr>Equation.3</vt:lpstr>
      <vt:lpstr>Equation.3</vt:lpstr>
      <vt:lpstr>Visio.Drawing.11</vt:lpstr>
      <vt:lpstr>Word.Picture.8</vt:lpstr>
      <vt:lpstr>Word.Picture.8</vt:lpstr>
      <vt:lpstr>Visio.Drawing.11</vt:lpstr>
      <vt:lpstr>Visio.Drawing.11</vt:lpstr>
      <vt:lpstr>Visio.Drawing.11</vt:lpstr>
      <vt:lpstr>Visio.Drawing.11</vt:lpstr>
      <vt:lpstr>第三章：存储系统</vt:lpstr>
      <vt:lpstr>存储体系概述</vt:lpstr>
      <vt:lpstr>1、计算机存储系统中的存储器分类</vt:lpstr>
      <vt:lpstr>1、计算机存储系统中的存储器分类</vt:lpstr>
      <vt:lpstr>2、计算机的主存储器分类</vt:lpstr>
      <vt:lpstr>存储器分类综述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二、主存储器的性能指标</vt:lpstr>
      <vt:lpstr>二、主存储器的性能指标</vt:lpstr>
      <vt:lpstr>二、主存储器的性能指标</vt:lpstr>
      <vt:lpstr>三、存储器的层次结构</vt:lpstr>
      <vt:lpstr>PowerPoint 演示文稿</vt:lpstr>
      <vt:lpstr>主存储器</vt:lpstr>
      <vt:lpstr>主存储器</vt:lpstr>
      <vt:lpstr>一、随机读写存储器RAM</vt:lpstr>
      <vt:lpstr>一、随机读写存储器RAM</vt:lpstr>
      <vt:lpstr>1、静态存储器（SRAM） Static Random-Access Memory</vt:lpstr>
      <vt:lpstr>（1）SRAM存储位元</vt:lpstr>
      <vt:lpstr>PowerPoint 演示文稿</vt:lpstr>
      <vt:lpstr>（2）SRAM存储器</vt:lpstr>
      <vt:lpstr>PowerPoint 演示文稿</vt:lpstr>
      <vt:lpstr>PowerPoint 演示文稿</vt:lpstr>
      <vt:lpstr>PowerPoint 演示文稿</vt:lpstr>
      <vt:lpstr>（2）SRAM存储器</vt:lpstr>
      <vt:lpstr>PowerPoint 演示文稿</vt:lpstr>
      <vt:lpstr>PowerPoint 演示文稿</vt:lpstr>
      <vt:lpstr>PowerPoint 演示文稿</vt:lpstr>
      <vt:lpstr>如何提供该单元全部二进制位？</vt:lpstr>
      <vt:lpstr>PowerPoint 演示文稿</vt:lpstr>
      <vt:lpstr>基本的SRAM逻辑结构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（3）SRAM存储器的特点</vt:lpstr>
      <vt:lpstr>2、动态存储器（DRAM）</vt:lpstr>
      <vt:lpstr>（1）DRAM存储位元</vt:lpstr>
      <vt:lpstr>（2）DRAM存储位元</vt:lpstr>
      <vt:lpstr>PowerPoint 演示文稿</vt:lpstr>
      <vt:lpstr>（2）DRAM存储器</vt:lpstr>
      <vt:lpstr>DRAM的读/写过程</vt:lpstr>
      <vt:lpstr>（3）DRAM的刷新方式</vt:lpstr>
      <vt:lpstr>PowerPoint 演示文稿</vt:lpstr>
      <vt:lpstr>PowerPoint 演示文稿</vt:lpstr>
      <vt:lpstr>PowerPoint 演示文稿</vt:lpstr>
      <vt:lpstr>（4）DRAM存储器的特点</vt:lpstr>
      <vt:lpstr>3、SRAM和DRAM的对比</vt:lpstr>
      <vt:lpstr>三、高性能的主存储器</vt:lpstr>
      <vt:lpstr>PowerPoint 演示文稿</vt:lpstr>
      <vt:lpstr>PowerPoint 演示文稿</vt:lpstr>
      <vt:lpstr>比较：DRAM的读/写过程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三、只读存储器ROM</vt:lpstr>
      <vt:lpstr>ROM存储器中“编程”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几种非易失性存储器的比较 </vt:lpstr>
      <vt:lpstr>第三章：存储系统</vt:lpstr>
      <vt:lpstr>主存储器与CPU的连接</vt:lpstr>
      <vt:lpstr>一、背景知识——存储芯片简介</vt:lpstr>
      <vt:lpstr>二、存储器容量扩展的三种方法</vt:lpstr>
      <vt:lpstr>1、位扩展</vt:lpstr>
      <vt:lpstr>1、位扩展</vt:lpstr>
      <vt:lpstr>图3.25 1MB RAM</vt:lpstr>
      <vt:lpstr>1、位扩展</vt:lpstr>
      <vt:lpstr>2、字扩展</vt:lpstr>
      <vt:lpstr>2、字扩展</vt:lpstr>
      <vt:lpstr>2、字扩展</vt:lpstr>
      <vt:lpstr>PowerPoint 演示文稿</vt:lpstr>
      <vt:lpstr>2、字扩展</vt:lpstr>
      <vt:lpstr>3、字位扩展</vt:lpstr>
      <vt:lpstr>PowerPoint 演示文稿</vt:lpstr>
      <vt:lpstr>PowerPoint 演示文稿</vt:lpstr>
      <vt:lpstr>三、主存储器与CPU的连接</vt:lpstr>
      <vt:lpstr>例5－1</vt:lpstr>
      <vt:lpstr>PowerPoint 演示文稿</vt:lpstr>
      <vt:lpstr>解题</vt:lpstr>
      <vt:lpstr>PowerPoint 演示文稿</vt:lpstr>
      <vt:lpstr>PowerPoint 演示文稿</vt:lpstr>
      <vt:lpstr>PowerPoint 演示文稿</vt:lpstr>
      <vt:lpstr>例5－2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高速存储器 </vt:lpstr>
      <vt:lpstr>高速存储器 </vt:lpstr>
      <vt:lpstr>PowerPoint 演示文稿</vt:lpstr>
      <vt:lpstr>一、双端口存储器</vt:lpstr>
      <vt:lpstr>1、无冲突的读写控制 </vt:lpstr>
      <vt:lpstr>2、有冲突的读写控制 </vt:lpstr>
      <vt:lpstr>PowerPoint 演示文稿</vt:lpstr>
      <vt:lpstr>PowerPoint 演示文稿</vt:lpstr>
      <vt:lpstr>PowerPoint 演示文稿</vt:lpstr>
      <vt:lpstr>3、双端口存储器的应用 </vt:lpstr>
      <vt:lpstr>二、多体交叉存储器 </vt:lpstr>
      <vt:lpstr>顺序编址 </vt:lpstr>
      <vt:lpstr>PowerPoint 演示文稿</vt:lpstr>
      <vt:lpstr>交叉编址</vt:lpstr>
      <vt:lpstr>(2)交叉方式 </vt:lpstr>
      <vt:lpstr>PowerPoint 演示文稿</vt:lpstr>
      <vt:lpstr>二、多体交叉存储器</vt:lpstr>
      <vt:lpstr>PowerPoint 演示文稿</vt:lpstr>
      <vt:lpstr>  3、多模块存储器工作的时间关系 </vt:lpstr>
      <vt:lpstr>      (2)理想情况下，交叉存储器读取m个字所需时间</vt:lpstr>
      <vt:lpstr>PowerPoint 演示文稿</vt:lpstr>
      <vt:lpstr>PowerPoint 演示文稿</vt:lpstr>
      <vt:lpstr>第三章：存储系统</vt:lpstr>
      <vt:lpstr> 高速缓冲存储器Cache </vt:lpstr>
      <vt:lpstr>一、Cache的基本原理 </vt:lpstr>
      <vt:lpstr>1、Cache的特点</vt:lpstr>
      <vt:lpstr>1、Cache的特点</vt:lpstr>
      <vt:lpstr>2、Cache的工作原理</vt:lpstr>
      <vt:lpstr>PowerPoint 演示文稿</vt:lpstr>
      <vt:lpstr>PowerPoint 演示文稿</vt:lpstr>
      <vt:lpstr>Cache的原理图</vt:lpstr>
      <vt:lpstr>Cache的读写操作</vt:lpstr>
      <vt:lpstr>Cache的读写操作</vt:lpstr>
      <vt:lpstr>3、Cache的命中率</vt:lpstr>
      <vt:lpstr>PowerPoint 演示文稿</vt:lpstr>
      <vt:lpstr>PowerPoint 演示文稿</vt:lpstr>
      <vt:lpstr>二、主存与Cache的地址映射方式</vt:lpstr>
      <vt:lpstr>二、主存与Cache的地址映射方式</vt:lpstr>
      <vt:lpstr>1、全相联映射( Associative Mapping )</vt:lpstr>
      <vt:lpstr>  (1)  全相联映射Cache的存储格式</vt:lpstr>
      <vt:lpstr>PowerPoint 演示文稿</vt:lpstr>
      <vt:lpstr>PowerPoint 演示文稿</vt:lpstr>
      <vt:lpstr>2、直接映射( Direct  Mapping )</vt:lpstr>
      <vt:lpstr>PowerPoint 演示文稿</vt:lpstr>
      <vt:lpstr>(1)  直接映射Cache的存储格式 </vt:lpstr>
      <vt:lpstr>PowerPoint 演示文稿</vt:lpstr>
      <vt:lpstr>3、组相联映射（ Set Associative Mapping ）</vt:lpstr>
      <vt:lpstr> 3、组相联映射（ Set Associative Mapping ）</vt:lpstr>
      <vt:lpstr>(1) Cache的存储格式</vt:lpstr>
      <vt:lpstr>PowerPoint 演示文稿</vt:lpstr>
      <vt:lpstr>PowerPoint 演示文稿</vt:lpstr>
      <vt:lpstr>三、cache替换算法</vt:lpstr>
      <vt:lpstr> </vt:lpstr>
      <vt:lpstr>（2）全写法</vt:lpstr>
      <vt:lpstr>四、Cache的多层次设计</vt:lpstr>
      <vt:lpstr>四、Cache的多层次设计</vt:lpstr>
      <vt:lpstr>Pentium Ⅱ的Cache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转换后援缓冲器(TLB)/快表</vt:lpstr>
      <vt:lpstr>转换后援缓冲器(TLB)/快表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常用的页面替换算法（1）</vt:lpstr>
      <vt:lpstr>常用的页面替换算法（2）</vt:lpstr>
      <vt:lpstr>常用的页面替换算法（3）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hziee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creator>张齐</dc:creator>
  <dc:subject>第5章 存储体系</dc:subject>
  <cp:lastModifiedBy>奥巴马来自日本</cp:lastModifiedBy>
  <cp:revision>210</cp:revision>
  <dcterms:created xsi:type="dcterms:W3CDTF">2004-11-17T05:40:00Z</dcterms:created>
  <dcterms:modified xsi:type="dcterms:W3CDTF">2023-02-24T06:18:28Z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3509C94653C44A9C8B736051A56FAE38</vt:lpwstr>
  </property>
</Properties>
</file>